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30" r:id="rId5"/>
  </p:sldMasterIdLst>
  <p:notesMasterIdLst>
    <p:notesMasterId r:id="rId25"/>
  </p:notesMasterIdLst>
  <p:handoutMasterIdLst>
    <p:handoutMasterId r:id="rId26"/>
  </p:handoutMasterIdLst>
  <p:sldIdLst>
    <p:sldId id="661" r:id="rId6"/>
    <p:sldId id="967" r:id="rId7"/>
    <p:sldId id="4491" r:id="rId8"/>
    <p:sldId id="4492" r:id="rId9"/>
    <p:sldId id="4497" r:id="rId10"/>
    <p:sldId id="4501" r:id="rId11"/>
    <p:sldId id="4503" r:id="rId12"/>
    <p:sldId id="4504" r:id="rId13"/>
    <p:sldId id="4507" r:id="rId14"/>
    <p:sldId id="4508" r:id="rId15"/>
    <p:sldId id="4493" r:id="rId16"/>
    <p:sldId id="4494" r:id="rId17"/>
    <p:sldId id="4505" r:id="rId18"/>
    <p:sldId id="4495" r:id="rId19"/>
    <p:sldId id="4506" r:id="rId20"/>
    <p:sldId id="4499" r:id="rId21"/>
    <p:sldId id="4500" r:id="rId22"/>
    <p:sldId id="4498" r:id="rId23"/>
    <p:sldId id="898" r:id="rId24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AB0"/>
    <a:srgbClr val="2818FC"/>
    <a:srgbClr val="15127C"/>
    <a:srgbClr val="0E02B0"/>
    <a:srgbClr val="1103C9"/>
    <a:srgbClr val="4920F8"/>
    <a:srgbClr val="FFFF00"/>
    <a:srgbClr val="FFFF99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9" autoAdjust="0"/>
    <p:restoredTop sz="66535" autoAdjust="0"/>
  </p:normalViewPr>
  <p:slideViewPr>
    <p:cSldViewPr snapToGrid="0">
      <p:cViewPr varScale="1">
        <p:scale>
          <a:sx n="55" d="100"/>
          <a:sy n="55" d="100"/>
        </p:scale>
        <p:origin x="10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3-2-3-Heuristic-non-saturating-game-184897346a48809ba035f9e294f69b07?pvs=21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F32B-AA5C-CFD5-2598-29166DE9C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62E9B3-3B4C-8E3A-FD2E-7C41AEEF4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3E398E-5D38-8E2C-DFB5-8B99C1703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1C94A-3CEE-D402-C13E-EE4086A9F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1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2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라벨 사용하는 경우 대부분 샘플의 </a:t>
            </a:r>
            <a:r>
              <a:rPr lang="en-US" altLang="ko-KR" dirty="0"/>
              <a:t>subjective </a:t>
            </a:r>
            <a:r>
              <a:rPr lang="ko-KR" altLang="en-US" dirty="0"/>
              <a:t>한 품질을 극적으로 개선함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sz="1200" dirty="0"/>
              <a:t>판별기의 극단적 판단은 생성기가 개선할 방향을 찾기 어려워 생성기의 학습을 어렵게 하여 </a:t>
            </a:r>
            <a:r>
              <a:rPr lang="en-US" altLang="ko-KR" sz="1200" dirty="0"/>
              <a:t>mode collapse(</a:t>
            </a:r>
            <a:r>
              <a:rPr lang="ko-KR" altLang="en-US" sz="1200" dirty="0"/>
              <a:t>같은 샘플만 생성하는 현상</a:t>
            </a:r>
            <a:r>
              <a:rPr lang="en-US" altLang="ko-KR" sz="1200" dirty="0"/>
              <a:t>)</a:t>
            </a:r>
            <a:r>
              <a:rPr lang="ko-KR" altLang="en-US" sz="1200" dirty="0"/>
              <a:t>을 발생시킴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</a:t>
            </a:r>
            <a:r>
              <a:rPr lang="en-US" altLang="ko-KR" sz="1200" dirty="0"/>
              <a:t>label smoothing</a:t>
            </a:r>
            <a:r>
              <a:rPr lang="ko-KR" altLang="en-US" sz="1200" dirty="0"/>
              <a:t>을 통해 판별기의 극단적 확신을 방지함</a:t>
            </a:r>
            <a:r>
              <a:rPr lang="en-US" altLang="ko-KR" sz="1200" dirty="0"/>
              <a:t>. </a:t>
            </a:r>
            <a:r>
              <a:rPr lang="ko-KR" altLang="en-US" sz="1200" dirty="0"/>
              <a:t>진짜 샘플에 대한 </a:t>
            </a:r>
            <a:r>
              <a:rPr lang="en-US" altLang="ko-KR" sz="1200" dirty="0"/>
              <a:t>label</a:t>
            </a:r>
            <a:r>
              <a:rPr lang="ko-KR" altLang="en-US" sz="1200" dirty="0"/>
              <a:t>을 </a:t>
            </a:r>
            <a:r>
              <a:rPr lang="en-US" altLang="ko-KR" sz="1200" dirty="0"/>
              <a:t>1.0 → 0.9</a:t>
            </a:r>
            <a:r>
              <a:rPr lang="ko-KR" altLang="en-US" sz="1200" dirty="0"/>
              <a:t>로 줘서 어느정도 불확실성을 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불확실성을 통해 생성기가 </a:t>
            </a:r>
            <a:r>
              <a:rPr lang="ko-KR" altLang="en-US" sz="1200" dirty="0" err="1"/>
              <a:t>발전해나간다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DCGAN </a:t>
            </a:r>
            <a:r>
              <a:rPr lang="ko-KR" altLang="en-US" dirty="0"/>
              <a:t>도입이후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GAN </a:t>
            </a:r>
            <a:r>
              <a:rPr lang="ko-KR" altLang="en-US" dirty="0"/>
              <a:t>아키텍처에는 </a:t>
            </a:r>
            <a:r>
              <a:rPr lang="en-US" altLang="ko-KR" dirty="0"/>
              <a:t>batch normalization </a:t>
            </a:r>
            <a:r>
              <a:rPr lang="ko-KR" altLang="en-US" dirty="0"/>
              <a:t>사용됨 단점</a:t>
            </a:r>
            <a:r>
              <a:rPr lang="en-US" altLang="ko-KR" dirty="0"/>
              <a:t>: </a:t>
            </a:r>
            <a:r>
              <a:rPr lang="ko-KR" altLang="en-US" dirty="0" err="1"/>
              <a:t>그림참고</a:t>
            </a:r>
            <a:r>
              <a:rPr lang="en-US" altLang="ko-KR" dirty="0"/>
              <a:t>. </a:t>
            </a:r>
            <a:r>
              <a:rPr lang="ko-KR" altLang="en-US" dirty="0"/>
              <a:t>예시들 간에 상관관계가 생겨 배치 안의 그림들이 </a:t>
            </a:r>
            <a:r>
              <a:rPr lang="ko-KR" altLang="en-US" dirty="0" err="1"/>
              <a:t>비슷해짐</a:t>
            </a:r>
            <a:r>
              <a:rPr lang="ko-KR" altLang="en-US" dirty="0"/>
              <a:t> </a:t>
            </a:r>
            <a:r>
              <a:rPr lang="ko-KR" altLang="en-US" dirty="0" err="1"/>
              <a:t>주확색</a:t>
            </a:r>
            <a:r>
              <a:rPr lang="ko-KR" altLang="en-US" dirty="0"/>
              <a:t> 톤</a:t>
            </a:r>
            <a:r>
              <a:rPr lang="en-US" altLang="ko-KR" dirty="0"/>
              <a:t>, </a:t>
            </a:r>
            <a:r>
              <a:rPr lang="ko-KR" altLang="en-US" dirty="0"/>
              <a:t>초록색 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 **</a:t>
            </a:r>
            <a:r>
              <a:rPr lang="ko-KR" altLang="en-US" dirty="0"/>
              <a:t>해결</a:t>
            </a:r>
            <a:r>
              <a:rPr lang="en-US" altLang="ko-KR" dirty="0"/>
              <a:t>: Reference batch normalization**</a:t>
            </a:r>
          </a:p>
          <a:p>
            <a:r>
              <a:rPr lang="en-US" altLang="ko-KR" dirty="0"/>
              <a:t>network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실행하는 방법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한 번은 학습 시작 시 한 번 샘플링 된 </a:t>
            </a:r>
            <a:r>
              <a:rPr lang="en-US" altLang="ko-KR" dirty="0"/>
              <a:t>reference example</a:t>
            </a:r>
            <a:r>
              <a:rPr lang="ko-KR" altLang="en-US" dirty="0"/>
              <a:t>로 이루어진 미니배치에서 실행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 후는 학습할 현재의 미니배치에서 실행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이후 </a:t>
            </a:r>
            <a:r>
              <a:rPr lang="en-US" altLang="ko-KR" dirty="0"/>
              <a:t>2 </a:t>
            </a:r>
            <a:r>
              <a:rPr lang="ko-KR" altLang="en-US" dirty="0"/>
              <a:t>배치가 계산으로 </a:t>
            </a:r>
            <a:r>
              <a:rPr lang="ko-KR" altLang="en-US" dirty="0" err="1"/>
              <a:t>정규화됨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&gt; **Reference batch normalization </a:t>
            </a:r>
            <a:r>
              <a:rPr lang="ko-KR" altLang="en-US" dirty="0"/>
              <a:t>단점**</a:t>
            </a:r>
            <a:endParaRPr lang="en-US" altLang="ko-KR" dirty="0"/>
          </a:p>
          <a:p>
            <a:r>
              <a:rPr lang="ko-KR" altLang="en-US" dirty="0"/>
              <a:t>모델이 </a:t>
            </a:r>
            <a:r>
              <a:rPr lang="en-US" altLang="ko-KR" dirty="0"/>
              <a:t>reference batch normalization</a:t>
            </a:r>
            <a:r>
              <a:rPr lang="ko-KR" altLang="en-US" dirty="0"/>
              <a:t>에 </a:t>
            </a:r>
            <a:r>
              <a:rPr lang="en-US" altLang="ko-KR" dirty="0"/>
              <a:t>overfitting </a:t>
            </a:r>
            <a:r>
              <a:rPr lang="ko-KR" altLang="en-US" dirty="0"/>
              <a:t>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&gt; **</a:t>
            </a:r>
            <a:r>
              <a:rPr lang="ko-KR" altLang="en-US" dirty="0"/>
              <a:t>해결</a:t>
            </a:r>
            <a:r>
              <a:rPr lang="en-US" altLang="ko-KR" dirty="0"/>
              <a:t>: Virtual batch normalization**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example</a:t>
            </a:r>
            <a:r>
              <a:rPr lang="ko-KR" altLang="en-US" dirty="0"/>
              <a:t>의 </a:t>
            </a:r>
            <a:r>
              <a:rPr lang="en-US" altLang="ko-KR" dirty="0"/>
              <a:t>normalization statistics</a:t>
            </a:r>
            <a:r>
              <a:rPr lang="ko-KR" altLang="en-US" dirty="0"/>
              <a:t>를 계산할 때 해당 </a:t>
            </a:r>
            <a:r>
              <a:rPr lang="en-US" altLang="ko-KR" dirty="0"/>
              <a:t>example</a:t>
            </a:r>
            <a:r>
              <a:rPr lang="ko-KR" altLang="en-US" dirty="0"/>
              <a:t>과 </a:t>
            </a:r>
            <a:r>
              <a:rPr lang="en-US" altLang="ko-KR" dirty="0"/>
              <a:t>reference batch</a:t>
            </a:r>
            <a:r>
              <a:rPr lang="ko-KR" altLang="en-US" dirty="0"/>
              <a:t>의 합집합을 사용함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30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ko-KR" altLang="en-US" b="1" dirty="0"/>
              <a:t>플레이어 간의 균형 필요성</a:t>
            </a:r>
            <a:r>
              <a:rPr lang="en-US" altLang="ko-KR" b="1" dirty="0"/>
              <a:t>?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많은 사람들은 두 플레이어</a:t>
            </a:r>
            <a:r>
              <a:rPr lang="en-US" altLang="ko-KR" dirty="0"/>
              <a:t>(</a:t>
            </a:r>
            <a:r>
              <a:rPr lang="ko-KR" altLang="en-US" dirty="0"/>
              <a:t>생성기와 </a:t>
            </a:r>
            <a:r>
              <a:rPr lang="ko-KR" altLang="en-US" dirty="0" err="1"/>
              <a:t>판별기</a:t>
            </a:r>
            <a:r>
              <a:rPr lang="en-US" altLang="ko-KR" dirty="0"/>
              <a:t>)</a:t>
            </a:r>
            <a:r>
              <a:rPr lang="ko-KR" altLang="en-US" dirty="0"/>
              <a:t>의 균형을 맞추는 것이 필요하다고 생각하지만</a:t>
            </a:r>
            <a:r>
              <a:rPr lang="en-US" altLang="ko-KR" dirty="0"/>
              <a:t>, </a:t>
            </a:r>
            <a:r>
              <a:rPr lang="ko-KR" altLang="en-US" dirty="0"/>
              <a:t>이는 아직 명확하게 입증되지 않았다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데이터 밀도와 모델 밀도 비율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현재 저자는 </a:t>
            </a:r>
            <a:r>
              <a:rPr lang="en-US" altLang="ko-KR" dirty="0"/>
              <a:t>GANs</a:t>
            </a:r>
            <a:r>
              <a:rPr lang="ko-KR" altLang="en-US" dirty="0"/>
              <a:t>는 데이터 밀도와 모델 밀도의 비율을 추정하여 작동한다고 믿고 있다</a:t>
            </a:r>
            <a:r>
              <a:rPr lang="en-US" altLang="ko-KR" dirty="0"/>
              <a:t>. </a:t>
            </a:r>
            <a:r>
              <a:rPr lang="ko-KR" altLang="en-US" dirty="0"/>
              <a:t>이 비율은 판별기가 최적일 때만 정확하게 추정된다</a:t>
            </a:r>
            <a:r>
              <a:rPr lang="en-US" altLang="ko-KR" dirty="0"/>
              <a:t>. </a:t>
            </a:r>
            <a:r>
              <a:rPr lang="ko-KR" altLang="en-US" dirty="0"/>
              <a:t>따라서 판별기가 생성기를 압도하는 것은 문제가 되지 않는다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기울기 소실 문제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때때로 판별기가 너무 정확해지면 생성기의 기울기가 소실될 수 있다</a:t>
            </a:r>
            <a:r>
              <a:rPr lang="en-US" altLang="ko-KR" dirty="0"/>
              <a:t>. </a:t>
            </a:r>
            <a:r>
              <a:rPr lang="ko-KR" altLang="en-US" dirty="0"/>
              <a:t>이 문제를 해결하는 올바른 방법은 판별기의 힘을 제한하는 것이 아니라</a:t>
            </a:r>
            <a:r>
              <a:rPr lang="en-US" altLang="ko-KR" dirty="0"/>
              <a:t>, </a:t>
            </a:r>
            <a:r>
              <a:rPr lang="ko-KR" altLang="en-US" dirty="0"/>
              <a:t>기울기가 소실되지 않는 게임의 매개변수를 사용하는 것이다</a:t>
            </a:r>
            <a:r>
              <a:rPr lang="en-US" altLang="ko-KR" dirty="0"/>
              <a:t>. 3.2.3</a:t>
            </a:r>
            <a:r>
              <a:rPr lang="ko-KR" altLang="en-US" dirty="0"/>
              <a:t>절 </a:t>
            </a:r>
            <a:r>
              <a:rPr lang="en-US" altLang="ko-KR" dirty="0">
                <a:hlinkClick r:id="rId3"/>
              </a:rPr>
              <a:t>3.2.3 Heuristic, non-saturating game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기울기 폭발</a:t>
            </a:r>
            <a:r>
              <a:rPr lang="en-US" altLang="ko-KR" b="1" dirty="0"/>
              <a:t>(Exploding Gradient) </a:t>
            </a:r>
            <a:r>
              <a:rPr lang="ko-KR" altLang="en-US" b="1" dirty="0"/>
              <a:t>문제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판별기가 너무 확신을 가지면 생성기의 기울기가 매우 커질 수 있다</a:t>
            </a:r>
            <a:r>
              <a:rPr lang="en-US" altLang="ko-KR" dirty="0"/>
              <a:t>. </a:t>
            </a:r>
            <a:r>
              <a:rPr lang="ko-KR" altLang="en-US" dirty="0"/>
              <a:t>이 문제를 해결하기 위해 판별기의 정확도를 낮추는 것보다</a:t>
            </a:r>
            <a:r>
              <a:rPr lang="en-US" altLang="ko-KR" dirty="0"/>
              <a:t>, </a:t>
            </a:r>
            <a:r>
              <a:rPr lang="en-US" altLang="ko-KR" b="1" dirty="0"/>
              <a:t>one-sided label smoothing</a:t>
            </a:r>
            <a:r>
              <a:rPr lang="ko-KR" altLang="en-US" dirty="0"/>
              <a:t>을 사용하는 것이 더 나은 방법이다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 err="1"/>
              <a:t>판별기</a:t>
            </a:r>
            <a:r>
              <a:rPr lang="ko-KR" altLang="en-US" b="1" dirty="0"/>
              <a:t> 훈련 단계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판별기가 최적이어야 비율을 잘 추정할 수 있다는 점은</a:t>
            </a:r>
            <a:r>
              <a:rPr lang="en-US" altLang="ko-KR" dirty="0"/>
              <a:t>, </a:t>
            </a:r>
            <a:r>
              <a:rPr lang="ko-KR" altLang="en-US" dirty="0"/>
              <a:t>생성기가 한 번 훈련될 때마다 판별기를 </a:t>
            </a:r>
            <a:r>
              <a:rPr lang="en-US" altLang="ko-KR" dirty="0"/>
              <a:t>k &gt; 1 </a:t>
            </a:r>
            <a:r>
              <a:rPr lang="ko-KR" altLang="en-US" dirty="0"/>
              <a:t>단계 훈련하는 것을 제안한다</a:t>
            </a:r>
            <a:r>
              <a:rPr lang="en-US" altLang="ko-KR" dirty="0"/>
              <a:t>. </a:t>
            </a:r>
            <a:r>
              <a:rPr lang="ko-KR" altLang="en-US" dirty="0"/>
              <a:t>그러나 실제로 이는 명확한 개선을 가져오지 않는다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모델 크기 조정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생성기와 판별기의 균형을 맞추기 위해 모델 크기를 조정할 수 있다</a:t>
            </a:r>
            <a:r>
              <a:rPr lang="en-US" altLang="ko-KR" dirty="0"/>
              <a:t>. </a:t>
            </a:r>
            <a:r>
              <a:rPr lang="ko-KR" altLang="en-US" dirty="0"/>
              <a:t>일반적으로 판별기는 생성기보다 더 깊고</a:t>
            </a:r>
            <a:r>
              <a:rPr lang="en-US" altLang="ko-KR" dirty="0"/>
              <a:t>, </a:t>
            </a:r>
            <a:r>
              <a:rPr lang="ko-KR" altLang="en-US" dirty="0"/>
              <a:t>때로는 각 레이어당 필터가 더 많다</a:t>
            </a:r>
            <a:r>
              <a:rPr lang="en-US" altLang="ko-KR" dirty="0"/>
              <a:t>. </a:t>
            </a:r>
            <a:r>
              <a:rPr lang="ko-KR" altLang="en-US" dirty="0"/>
              <a:t>이는 판별기가 데이터 밀도와 </a:t>
            </a:r>
            <a:r>
              <a:rPr lang="ko-KR" altLang="en-US" dirty="0" err="1"/>
              <a:t>생성기</a:t>
            </a:r>
            <a:r>
              <a:rPr lang="ko-KR" altLang="en-US" dirty="0"/>
              <a:t> 밀도 간의 비율을 정확하게 추정하는 것이 중요하기 때문일 수 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모드 붕괴</a:t>
            </a:r>
            <a:r>
              <a:rPr lang="en-US" altLang="ko-KR" b="1" dirty="0"/>
              <a:t>(mode collapse) </a:t>
            </a:r>
            <a:r>
              <a:rPr lang="ko-KR" altLang="en-US" b="1" dirty="0"/>
              <a:t>문제</a:t>
            </a:r>
            <a:r>
              <a:rPr lang="en-US" altLang="ko-KR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생성기가 현재의 훈련 방법으로 전체 용량을 사용하지 않는 경향이 있어</a:t>
            </a:r>
            <a:r>
              <a:rPr lang="en-US" altLang="ko-KR" dirty="0"/>
              <a:t>, </a:t>
            </a:r>
            <a:r>
              <a:rPr lang="ko-KR" altLang="en-US" dirty="0" err="1"/>
              <a:t>생성기</a:t>
            </a:r>
            <a:r>
              <a:rPr lang="ko-KR" altLang="en-US" dirty="0"/>
              <a:t> 용량을 늘리는 데 큰 이점이 보이지 않는다</a:t>
            </a:r>
            <a:r>
              <a:rPr lang="en-US" altLang="ko-KR" dirty="0"/>
              <a:t>. </a:t>
            </a:r>
            <a:r>
              <a:rPr lang="ko-KR" altLang="en-US" dirty="0"/>
              <a:t>모드 붕괴 문제가 해결되면 </a:t>
            </a:r>
            <a:r>
              <a:rPr lang="ko-KR" altLang="en-US" dirty="0" err="1"/>
              <a:t>생성기</a:t>
            </a:r>
            <a:r>
              <a:rPr lang="ko-KR" altLang="en-US" dirty="0"/>
              <a:t> 크기가 증가할 것으로 예상되지만</a:t>
            </a:r>
            <a:r>
              <a:rPr lang="en-US" altLang="ko-KR" dirty="0"/>
              <a:t>, </a:t>
            </a:r>
            <a:r>
              <a:rPr lang="ko-KR" altLang="en-US" dirty="0" err="1"/>
              <a:t>판별기</a:t>
            </a:r>
            <a:r>
              <a:rPr lang="ko-KR" altLang="en-US" dirty="0"/>
              <a:t> 크기가 비례해서 증가할지는 불확실하다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7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GAN</a:t>
            </a:r>
            <a:r>
              <a:rPr lang="ko-KR" altLang="en-US" dirty="0"/>
              <a:t> 학습</a:t>
            </a:r>
            <a:r>
              <a:rPr lang="en-US" altLang="ko-KR" dirty="0"/>
              <a:t>, </a:t>
            </a:r>
            <a:r>
              <a:rPr lang="ko-KR" altLang="en-US" dirty="0"/>
              <a:t>사용 시 문제점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생성 모델을 정량적으로 평가하는 명확한 방법이 없다</a:t>
            </a:r>
            <a:r>
              <a:rPr lang="en-US" altLang="ko-KR" dirty="0"/>
              <a:t>. </a:t>
            </a:r>
            <a:r>
              <a:rPr lang="ko-KR" altLang="en-US" dirty="0"/>
              <a:t>우도</a:t>
            </a:r>
            <a:r>
              <a:rPr lang="en-US" altLang="ko-KR" dirty="0"/>
              <a:t>(likelihood)**</a:t>
            </a:r>
            <a:r>
              <a:rPr lang="ko-KR" altLang="en-US" dirty="0"/>
              <a:t>가 높은 모델도 나쁜 샘플을 생성할 수 있으며</a:t>
            </a:r>
            <a:r>
              <a:rPr lang="en-US" altLang="ko-KR" dirty="0"/>
              <a:t>, </a:t>
            </a:r>
            <a:r>
              <a:rPr lang="ko-KR" altLang="en-US" dirty="0"/>
              <a:t>반대로 좋은 샘플을 생성하는 모델이 낮은 </a:t>
            </a:r>
            <a:r>
              <a:rPr lang="ko-KR" altLang="en-US" dirty="0" err="1"/>
              <a:t>우도를</a:t>
            </a:r>
            <a:r>
              <a:rPr lang="ko-KR" altLang="en-US" dirty="0"/>
              <a:t> 가질 수도 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G</a:t>
            </a:r>
            <a:r>
              <a:rPr lang="en-US" altLang="ko-KR" dirty="0">
                <a:effectLst/>
              </a:rPr>
              <a:t>AN</a:t>
            </a:r>
            <a:r>
              <a:rPr lang="ko-KR" altLang="en-US" dirty="0">
                <a:effectLst/>
              </a:rPr>
              <a:t>에서 </a:t>
            </a:r>
            <a:r>
              <a:rPr lang="ko-KR" altLang="en-US" dirty="0" err="1">
                <a:effectLst/>
              </a:rPr>
              <a:t>우도를</a:t>
            </a:r>
            <a:r>
              <a:rPr lang="ko-KR" altLang="en-US" dirty="0">
                <a:effectLst/>
              </a:rPr>
              <a:t> 직접 추정하는 것</a:t>
            </a:r>
            <a:r>
              <a:rPr lang="ko-KR" altLang="en-US" dirty="0"/>
              <a:t>은 어렵다</a:t>
            </a:r>
          </a:p>
          <a:p>
            <a:endParaRPr lang="en-US" altLang="ko-KR" dirty="0"/>
          </a:p>
          <a:p>
            <a:r>
              <a:rPr lang="en-US" altLang="ko-KR" dirty="0"/>
              <a:t>2. GAN</a:t>
            </a:r>
            <a:r>
              <a:rPr lang="ko-KR" altLang="en-US" dirty="0"/>
              <a:t>의 프레임워크에서 생성기에 요구되는 유일한 필수 조건은 </a:t>
            </a:r>
            <a:r>
              <a:rPr lang="ko-KR" altLang="en-US" b="1" dirty="0"/>
              <a:t>미분 가능해야 한다는 것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b="1" dirty="0"/>
              <a:t>이로 인해 생성기가 단어의 원</a:t>
            </a:r>
            <a:r>
              <a:rPr lang="en-US" altLang="ko-KR" b="1" dirty="0"/>
              <a:t>-</a:t>
            </a:r>
            <a:r>
              <a:rPr lang="ko-KR" altLang="en-US" b="1" dirty="0"/>
              <a:t>핫 벡터</a:t>
            </a:r>
            <a:r>
              <a:rPr lang="en-US" altLang="ko-KR" b="1" dirty="0"/>
              <a:t>(one-hot)</a:t>
            </a:r>
            <a:r>
              <a:rPr lang="ko-KR" altLang="en-US" b="1" dirty="0"/>
              <a:t>나 문자 표현 같은 이산적</a:t>
            </a:r>
            <a:r>
              <a:rPr lang="en-US" altLang="ko-KR" b="1" dirty="0"/>
              <a:t>(discrete) </a:t>
            </a:r>
            <a:r>
              <a:rPr lang="ko-KR" altLang="en-US" b="1" dirty="0"/>
              <a:t>데이터를 직접 생성할 수 없다는 한계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3. GAN</a:t>
            </a:r>
            <a:r>
              <a:rPr lang="ko-KR" altLang="en-US" dirty="0"/>
              <a:t>은 두 플레이어가 경쟁하여 </a:t>
            </a:r>
            <a:r>
              <a:rPr lang="en-US" altLang="ko-KR" dirty="0"/>
              <a:t>game</a:t>
            </a:r>
            <a:r>
              <a:rPr lang="ko-KR" altLang="en-US" dirty="0"/>
              <a:t>의 균형</a:t>
            </a:r>
            <a:r>
              <a:rPr lang="en-US" altLang="ko-KR" dirty="0"/>
              <a:t>(equilibrium)</a:t>
            </a:r>
            <a:r>
              <a:rPr lang="ko-KR" altLang="en-US" dirty="0"/>
              <a:t>을 찾는 문제임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플레이어가 </a:t>
            </a:r>
            <a:r>
              <a:rPr lang="en-US" altLang="ko-KR" dirty="0"/>
              <a:t>cost function </a:t>
            </a:r>
            <a:r>
              <a:rPr lang="ko-KR" altLang="en-US" dirty="0"/>
              <a:t>낮추더라도 다른 플레이어가 </a:t>
            </a:r>
            <a:r>
              <a:rPr lang="ko-KR" altLang="en-US" dirty="0" err="1"/>
              <a:t>늘어날수도</a:t>
            </a:r>
            <a:r>
              <a:rPr lang="en-US" altLang="ko-KR" dirty="0"/>
              <a:t>, </a:t>
            </a:r>
            <a:r>
              <a:rPr lang="ko-KR" altLang="en-US" dirty="0"/>
              <a:t>서로 균형 찾더라도 무의미한 결과일수도 있음</a:t>
            </a:r>
            <a:r>
              <a:rPr lang="en-US" altLang="ko-KR" dirty="0"/>
              <a:t>.</a:t>
            </a:r>
          </a:p>
          <a:p>
            <a:r>
              <a:rPr lang="ko-KR" altLang="en-US" b="1" dirty="0">
                <a:effectLst/>
              </a:rPr>
              <a:t>딥러닝 모델의 매개변수에 대한 업데이트가 진행될 때 </a:t>
            </a:r>
            <a:r>
              <a:rPr lang="en-US" altLang="ko-KR" b="1" dirty="0">
                <a:effectLst/>
              </a:rPr>
              <a:t>GAN</a:t>
            </a:r>
            <a:r>
              <a:rPr lang="ko-KR" altLang="en-US" b="1" dirty="0">
                <a:effectLst/>
              </a:rPr>
              <a:t>이 수렴할 것이라는 이론적 근거도 없고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반대로 수렴하지 않을 것이라는 이론적 근거도 존재하지 않는다</a:t>
            </a:r>
            <a:r>
              <a:rPr lang="en-US" altLang="ko-KR" b="1" dirty="0">
                <a:effectLst/>
              </a:rPr>
              <a:t>. function space </a:t>
            </a:r>
            <a:r>
              <a:rPr lang="ko-KR" altLang="en-US" b="1" dirty="0">
                <a:effectLst/>
              </a:rPr>
              <a:t>아니기 때문에 </a:t>
            </a:r>
            <a:r>
              <a:rPr lang="en-US" altLang="ko-KR" b="1" dirty="0">
                <a:effectLst/>
              </a:rPr>
              <a:t>convexity</a:t>
            </a:r>
            <a:r>
              <a:rPr lang="ko-KR" altLang="en-US" b="1" dirty="0">
                <a:effectLst/>
              </a:rPr>
              <a:t> 특성 적용되지 않아 수렴증명 불가</a:t>
            </a:r>
            <a:r>
              <a:rPr lang="en-US" altLang="ko-KR" b="1" dirty="0"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09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전체보다는 부분적인 </a:t>
            </a:r>
            <a:r>
              <a:rPr lang="en-US" altLang="ko-KR" dirty="0"/>
              <a:t>partial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collapse</a:t>
            </a:r>
            <a:r>
              <a:rPr lang="ko-KR" altLang="en-US" dirty="0"/>
              <a:t>가 흔하게 발생함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generator</a:t>
            </a:r>
            <a:r>
              <a:rPr lang="ko-KR" altLang="en-US" dirty="0"/>
              <a:t>가 여러 개의 이미지에서 동일한 색이나 </a:t>
            </a:r>
            <a:r>
              <a:rPr lang="en-US" altLang="ko-KR" dirty="0"/>
              <a:t>texture</a:t>
            </a:r>
            <a:r>
              <a:rPr lang="ko-KR" altLang="en-US" dirty="0"/>
              <a:t>의 </a:t>
            </a:r>
            <a:r>
              <a:rPr lang="en-US" altLang="ko-KR" dirty="0"/>
              <a:t>pattern</a:t>
            </a:r>
            <a:r>
              <a:rPr lang="ko-KR" altLang="en-US" dirty="0"/>
              <a:t>을 생성하는 경우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생성된 여러 이미지가 동일한 </a:t>
            </a:r>
            <a:r>
              <a:rPr lang="en-US" altLang="ko-KR" dirty="0"/>
              <a:t>dog</a:t>
            </a:r>
            <a:r>
              <a:rPr lang="ko-KR" altLang="en-US" dirty="0"/>
              <a:t>의 다른 </a:t>
            </a:r>
            <a:r>
              <a:rPr lang="en-US" altLang="ko-KR" dirty="0"/>
              <a:t>view(</a:t>
            </a:r>
            <a:r>
              <a:rPr lang="ko-KR" altLang="en-US" dirty="0"/>
              <a:t>각도</a:t>
            </a:r>
            <a:r>
              <a:rPr lang="en-US" altLang="ko-KR" dirty="0"/>
              <a:t>)</a:t>
            </a:r>
            <a:r>
              <a:rPr lang="ko-KR" altLang="en-US" dirty="0"/>
              <a:t>만 포함하는 경우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----------------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Minimax solution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식 </a:t>
            </a:r>
            <a:r>
              <a:rPr lang="en-US" altLang="ko-KR" dirty="0"/>
              <a:t>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 경우 </a:t>
            </a:r>
            <a:r>
              <a:rPr lang="en-US" altLang="ko-KR" dirty="0"/>
              <a:t>optimal generator G</a:t>
            </a:r>
            <a:r>
              <a:rPr lang="ko-KR" altLang="en-US" dirty="0"/>
              <a:t>는 실제 데이터분포에서 샘플 생성함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</a:t>
            </a:r>
            <a:r>
              <a:rPr lang="ko-KR" altLang="en-US" dirty="0"/>
              <a:t>학습→</a:t>
            </a:r>
            <a:r>
              <a:rPr lang="en-US" altLang="ko-KR" dirty="0"/>
              <a:t>G</a:t>
            </a:r>
            <a:r>
              <a:rPr lang="ko-KR" altLang="en-US" dirty="0"/>
              <a:t>학습 이므로 </a:t>
            </a:r>
            <a:r>
              <a:rPr lang="en-US" altLang="ko-KR" dirty="0"/>
              <a:t>generator</a:t>
            </a:r>
            <a:r>
              <a:rPr lang="ko-KR" altLang="en-US" dirty="0"/>
              <a:t>가 </a:t>
            </a:r>
            <a:r>
              <a:rPr lang="en-US" altLang="ko-KR" dirty="0"/>
              <a:t>data </a:t>
            </a:r>
            <a:r>
              <a:rPr lang="ko-KR" altLang="en-US" dirty="0"/>
              <a:t>분포를 더 잘 학습 가능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>
                <a:effectLst/>
              </a:rPr>
              <a:t>Maximin solution</a:t>
            </a:r>
            <a:r>
              <a:rPr lang="en-US" altLang="ko-KR" dirty="0"/>
              <a:t> - </a:t>
            </a:r>
            <a:r>
              <a:rPr lang="ko-KR" altLang="en-US" dirty="0"/>
              <a:t>식 </a:t>
            </a:r>
            <a:r>
              <a:rPr lang="en-US" altLang="ko-KR" dirty="0"/>
              <a:t>17</a:t>
            </a:r>
          </a:p>
          <a:p>
            <a:r>
              <a:rPr lang="ko-KR" altLang="en-US" dirty="0"/>
              <a:t>이 경우 </a:t>
            </a:r>
            <a:r>
              <a:rPr lang="en-US" altLang="ko-KR" dirty="0"/>
              <a:t>generator</a:t>
            </a:r>
            <a:r>
              <a:rPr lang="ko-KR" altLang="en-US" dirty="0"/>
              <a:t>의 </a:t>
            </a:r>
            <a:r>
              <a:rPr lang="en-US" altLang="ko-KR" dirty="0"/>
              <a:t>optimization</a:t>
            </a:r>
            <a:r>
              <a:rPr lang="ko-KR" altLang="en-US" dirty="0"/>
              <a:t>최적화</a:t>
            </a:r>
            <a:r>
              <a:rPr lang="en-US" altLang="ko-KR" dirty="0"/>
              <a:t>(= minimization</a:t>
            </a:r>
            <a:r>
              <a:rPr lang="ko-KR" altLang="en-US" dirty="0"/>
              <a:t>최소화를 의미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inner loop</a:t>
            </a:r>
            <a:r>
              <a:rPr lang="ko-KR" altLang="en-US" dirty="0"/>
              <a:t>에 위치하므로</a:t>
            </a:r>
          </a:p>
          <a:p>
            <a:r>
              <a:rPr lang="en-US" altLang="ko-KR" dirty="0"/>
              <a:t>generator</a:t>
            </a:r>
            <a:r>
              <a:rPr lang="ko-KR" altLang="en-US" dirty="0"/>
              <a:t>는 모든 </a:t>
            </a:r>
            <a:r>
              <a:rPr lang="en-US" altLang="ko-KR" dirty="0"/>
              <a:t>z </a:t>
            </a:r>
            <a:r>
              <a:rPr lang="ko-KR" altLang="en-US" dirty="0"/>
              <a:t>값을 단일한 </a:t>
            </a:r>
            <a:r>
              <a:rPr lang="en-US" altLang="ko-KR" dirty="0"/>
              <a:t>x</a:t>
            </a:r>
            <a:r>
              <a:rPr lang="ko-KR" altLang="en-US" dirty="0"/>
              <a:t>좌표로 매핑하도록 </a:t>
            </a:r>
            <a:r>
              <a:rPr lang="ko-KR" altLang="en-US" dirty="0" err="1"/>
              <a:t>강요받음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모든 </a:t>
            </a:r>
            <a:r>
              <a:rPr lang="en-US" altLang="ko-KR" dirty="0"/>
              <a:t>z</a:t>
            </a:r>
            <a:r>
              <a:rPr lang="ko-KR" altLang="en-US" dirty="0"/>
              <a:t>를 특정 </a:t>
            </a:r>
            <a:r>
              <a:rPr lang="en-US" altLang="ko-KR" dirty="0"/>
              <a:t>x </a:t>
            </a:r>
            <a:r>
              <a:rPr lang="ko-KR" altLang="en-US" dirty="0"/>
              <a:t>하나로 매핑함으로써 </a:t>
            </a:r>
            <a:r>
              <a:rPr lang="en-US" altLang="ko-KR" dirty="0"/>
              <a:t>mode collapse</a:t>
            </a:r>
            <a:r>
              <a:rPr lang="ko-KR" altLang="en-US" dirty="0"/>
              <a:t>가 발생할 수 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동시 경사 </a:t>
            </a:r>
            <a:r>
              <a:rPr lang="ko-KR" altLang="en-US" b="1" dirty="0" err="1"/>
              <a:t>하강법</a:t>
            </a:r>
            <a:r>
              <a:rPr lang="en-US" altLang="ko-KR" b="1" dirty="0"/>
              <a:t>(simultaneous gradient descent)</a:t>
            </a:r>
            <a:r>
              <a:rPr lang="ko-KR" altLang="en-US" b="1" dirty="0"/>
              <a:t>은 </a:t>
            </a:r>
            <a:r>
              <a:rPr lang="en-US" altLang="ko-KR" b="1" dirty="0"/>
              <a:t>minimax</a:t>
            </a:r>
            <a:r>
              <a:rPr lang="ko-KR" altLang="en-US" b="1" dirty="0"/>
              <a:t>와 </a:t>
            </a:r>
            <a:r>
              <a:rPr lang="en-US" altLang="ko-KR" b="1" dirty="0"/>
              <a:t>maximin </a:t>
            </a:r>
            <a:r>
              <a:rPr lang="ko-KR" altLang="en-US" b="1" dirty="0"/>
              <a:t>중 어느 한쪽을 특별히 우선시하지 않으며</a:t>
            </a:r>
            <a:endParaRPr lang="ko-KR" altLang="en-US" dirty="0"/>
          </a:p>
          <a:p>
            <a:r>
              <a:rPr lang="ko-KR" altLang="en-US" dirty="0"/>
              <a:t>우리는 이 기법이 </a:t>
            </a:r>
            <a:r>
              <a:rPr lang="en-US" altLang="ko-KR" b="1" dirty="0"/>
              <a:t>minimax </a:t>
            </a:r>
            <a:r>
              <a:rPr lang="ko-KR" altLang="en-US" b="1" dirty="0"/>
              <a:t>방식으로 작동하기를 기대하지만</a:t>
            </a:r>
            <a:r>
              <a:rPr lang="en-US" altLang="ko-KR" b="1" dirty="0"/>
              <a:t>, </a:t>
            </a:r>
            <a:r>
              <a:rPr lang="ko-KR" altLang="en-US" b="1" dirty="0"/>
              <a:t>실제로는 종종 </a:t>
            </a:r>
            <a:r>
              <a:rPr lang="en-US" altLang="ko-KR" b="1" dirty="0"/>
              <a:t>maximin </a:t>
            </a:r>
            <a:r>
              <a:rPr lang="ko-KR" altLang="en-US" b="1" dirty="0"/>
              <a:t>방식으로 작동한다</a:t>
            </a:r>
            <a:r>
              <a:rPr lang="en-US" altLang="ko-KR" b="1" dirty="0"/>
              <a:t>.</a:t>
            </a:r>
            <a:endParaRPr lang="ko-KR" altLang="en-US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-----------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minibatch</a:t>
            </a:r>
            <a:r>
              <a:rPr lang="ko-KR" altLang="en-US" dirty="0"/>
              <a:t> </a:t>
            </a:r>
            <a:r>
              <a:rPr lang="en-US" altLang="ko-KR" dirty="0"/>
              <a:t>features:</a:t>
            </a:r>
            <a:r>
              <a:rPr lang="ko-KR" altLang="en-US" dirty="0"/>
              <a:t> 샘플 단독 판단이 아니라 미니배치 내에서 </a:t>
            </a:r>
            <a:r>
              <a:rPr lang="en-US" altLang="ko-KR" dirty="0"/>
              <a:t>discriminator</a:t>
            </a:r>
            <a:r>
              <a:rPr lang="ko-KR" altLang="en-US" dirty="0"/>
              <a:t>가 비교하면서  판단할 수 있도록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Unrolled GANs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판별기의 학습 과정을 미리 시뮬레이션</a:t>
            </a:r>
            <a:r>
              <a:rPr lang="en-US" altLang="ko-KR" b="1" dirty="0"/>
              <a:t>(</a:t>
            </a:r>
            <a:r>
              <a:rPr lang="ko-KR" altLang="en-US" b="1" dirty="0"/>
              <a:t>최대 </a:t>
            </a:r>
            <a:r>
              <a:rPr lang="en-US" altLang="ko-KR" b="1" dirty="0"/>
              <a:t>k </a:t>
            </a:r>
            <a:r>
              <a:rPr lang="ko-KR" altLang="en-US" b="1" dirty="0"/>
              <a:t>스텝까지</a:t>
            </a:r>
            <a:r>
              <a:rPr lang="en-US" altLang="ko-KR" b="1" dirty="0"/>
              <a:t>)</a:t>
            </a:r>
            <a:r>
              <a:rPr lang="ko-KR" altLang="en-US" dirty="0"/>
              <a:t> 한 후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그 결과를 기반으로 생성기의 </a:t>
            </a:r>
            <a:r>
              <a:rPr lang="ko-KR" altLang="en-US" b="1" dirty="0" err="1"/>
              <a:t>그래디언트를</a:t>
            </a:r>
            <a:r>
              <a:rPr lang="ko-KR" altLang="en-US" b="1" dirty="0"/>
              <a:t> 업데이트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7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maximum likelihood</a:t>
            </a:r>
            <a:r>
              <a:rPr lang="ko-KR" altLang="en-US"/>
              <a:t>의 관점으로 생성 모델을 분류해보자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- Explicit density : </a:t>
            </a:r>
            <a:r>
              <a:rPr lang="ko-KR" altLang="en-US"/>
              <a:t>명시적으로 특정 확률 분포를 표현 </a:t>
            </a:r>
            <a:r>
              <a:rPr lang="en-US" altLang="ko-KR"/>
              <a:t>(explicit density function</a:t>
            </a:r>
            <a:r>
              <a:rPr lang="ko-KR" altLang="en-US"/>
              <a:t>을 정의한다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  <a:p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목표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 likelihood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를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'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바로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'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최대화 </a:t>
            </a:r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  <a:p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문제점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모델이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computational tractibility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를 유지하면서도 데이터의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complexity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를 모두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capture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해야 함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해설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: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모델을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tractable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하게 설계하거나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(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왼쪽가지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, FVBN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언급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) / likelihood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와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gradient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를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tractable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할 수 있도록 근사 가능하게 하기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(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오른쪽가지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)</a:t>
            </a:r>
          </a:p>
          <a:p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Variational : VAE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참고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(lowerbound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정의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,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얘를 최대화 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= log-likelihood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를 최대화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Markov Chain :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샘플을 반복적으로 추출하여 업데이트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계산 비용 높아서 피하는게 좋음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262626"/>
                </a:solidFill>
                <a:effectLst/>
                <a:latin typeface="-apple-system"/>
              </a:rPr>
              <a:t>예시가 볼츠만 머신</a:t>
            </a:r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endParaRPr lang="en-US" altLang="ko-KR" b="0" i="0">
              <a:solidFill>
                <a:srgbClr val="262626"/>
              </a:solidFill>
              <a:effectLst/>
              <a:latin typeface="-apple-system"/>
            </a:endParaRPr>
          </a:p>
          <a:p>
            <a:pPr marL="171450" indent="-171450">
              <a:buFontTx/>
              <a:buChar char="-"/>
            </a:pPr>
            <a:r>
              <a:rPr lang="en-US" altLang="ko-KR"/>
              <a:t>Implicit density : density function </a:t>
            </a:r>
            <a:r>
              <a:rPr lang="ko-KR" altLang="en-US"/>
              <a:t>정의할 필요 없는 모델 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일반적으로 </a:t>
            </a:r>
            <a:r>
              <a:rPr lang="en-US" altLang="ko-KR"/>
              <a:t>p_model</a:t>
            </a:r>
            <a:r>
              <a:rPr lang="ko-KR" altLang="en-US"/>
              <a:t>에서 샘플링해서 간접적으로 얻는데</a:t>
            </a:r>
            <a:r>
              <a:rPr lang="en-US" altLang="ko-KR"/>
              <a:t>, </a:t>
            </a:r>
            <a:r>
              <a:rPr lang="ko-KR" altLang="en-US"/>
              <a:t>샘플 얻기 위해 </a:t>
            </a:r>
            <a:r>
              <a:rPr lang="en-US" altLang="ko-KR"/>
              <a:t>Markov Chain </a:t>
            </a:r>
            <a:r>
              <a:rPr lang="ko-KR" altLang="en-US"/>
              <a:t>쓴다</a:t>
            </a:r>
            <a:r>
              <a:rPr lang="en-US" altLang="ko-KR"/>
              <a:t>. </a:t>
            </a:r>
            <a:r>
              <a:rPr lang="ko-KR" altLang="en-US"/>
              <a:t>이게 </a:t>
            </a:r>
            <a:r>
              <a:rPr lang="en-US" altLang="ko-KR"/>
              <a:t>GSN</a:t>
            </a:r>
          </a:p>
          <a:p>
            <a:pPr marL="171450" indent="-171450">
              <a:buFontTx/>
              <a:buChar char="-"/>
            </a:pPr>
            <a:r>
              <a:rPr lang="ko-KR" altLang="en-US"/>
              <a:t>그러나</a:t>
            </a:r>
            <a:r>
              <a:rPr lang="en-US" altLang="ko-KR"/>
              <a:t>!!! </a:t>
            </a:r>
            <a:r>
              <a:rPr lang="ko-KR" altLang="en-US"/>
              <a:t>계산비용 높은 단점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en-US" altLang="ko-KR"/>
              <a:t>GAN : </a:t>
            </a:r>
            <a:r>
              <a:rPr lang="ko-KR" altLang="en-US"/>
              <a:t>이 단점을 피하기 위헤 설계됨</a:t>
            </a:r>
            <a:r>
              <a:rPr lang="en-US" altLang="ko-KR"/>
              <a:t>. Nash equilibrium</a:t>
            </a:r>
            <a:r>
              <a:rPr lang="ko-KR" altLang="en-US"/>
              <a:t>을 찾는 </a:t>
            </a:r>
            <a:r>
              <a:rPr lang="en-US" altLang="ko-KR"/>
              <a:t>game.</a:t>
            </a:r>
            <a:r>
              <a:rPr lang="ko-KR" altLang="en-US"/>
              <a:t>이라고 보면 될듯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-------------------------------------------------------------------------</a:t>
            </a:r>
          </a:p>
          <a:p>
            <a:r>
              <a:rPr lang="en-US" altLang="ko-KR"/>
              <a:t>cf. Variational method</a:t>
            </a:r>
            <a:r>
              <a:rPr lang="ko-KR" altLang="en-US"/>
              <a:t>의 단점</a:t>
            </a:r>
          </a:p>
          <a:p>
            <a:r>
              <a:rPr lang="ko-KR" altLang="en-US"/>
              <a:t>너무 약한 </a:t>
            </a:r>
            <a:r>
              <a:rPr lang="en-US" altLang="ko-KR"/>
              <a:t>approximate posterior distribution</a:t>
            </a:r>
            <a:r>
              <a:rPr lang="ko-KR" altLang="en-US"/>
              <a:t>이나 </a:t>
            </a:r>
            <a:r>
              <a:rPr lang="en-US" altLang="ko-KR"/>
              <a:t>prior distribution</a:t>
            </a:r>
            <a:r>
              <a:rPr lang="ko-KR" altLang="en-US"/>
              <a:t>이 사용되면</a:t>
            </a:r>
            <a:r>
              <a:rPr lang="en-US" altLang="ko-KR"/>
              <a:t>, </a:t>
            </a:r>
            <a:r>
              <a:rPr lang="ko-KR" altLang="en-US"/>
              <a:t>완벽한 최적화 알고리즘이나 무한한 학습 데이터가 있더라도 </a:t>
            </a:r>
            <a:r>
              <a:rPr lang="en-US" altLang="ko-KR"/>
              <a:t>L</a:t>
            </a:r>
            <a:r>
              <a:rPr lang="ko-KR" altLang="en-US"/>
              <a:t>과 진짜 </a:t>
            </a:r>
            <a:r>
              <a:rPr lang="en-US" altLang="ko-KR"/>
              <a:t>log-likelihood </a:t>
            </a:r>
            <a:r>
              <a:rPr lang="ko-KR" altLang="en-US"/>
              <a:t>간의 간격에서 </a:t>
            </a:r>
            <a:r>
              <a:rPr lang="en-US" altLang="ko-KR"/>
              <a:t>p_model</a:t>
            </a:r>
            <a:r>
              <a:rPr lang="ko-KR" altLang="en-US"/>
              <a:t>이 </a:t>
            </a:r>
            <a:r>
              <a:rPr lang="en-US" altLang="ko-KR"/>
              <a:t>p_data</a:t>
            </a:r>
            <a:r>
              <a:rPr lang="ko-KR" altLang="en-US"/>
              <a:t>가 아닌 다른 것을 학습하게 만들 수 있다</a:t>
            </a:r>
            <a:r>
              <a:rPr lang="en-US" altLang="ko-KR"/>
              <a:t>.</a:t>
            </a:r>
          </a:p>
          <a:p>
            <a:r>
              <a:rPr lang="ko-KR" altLang="en-US"/>
              <a:t>그런데</a:t>
            </a:r>
            <a:r>
              <a:rPr lang="en-US" altLang="ko-KR"/>
              <a:t>!!!! GAN</a:t>
            </a:r>
            <a:r>
              <a:rPr lang="ko-KR" altLang="en-US"/>
              <a:t>은 </a:t>
            </a:r>
            <a:r>
              <a:rPr lang="en-US" altLang="ko-KR"/>
              <a:t>unbiased</a:t>
            </a:r>
            <a:r>
              <a:rPr lang="ko-KR" altLang="en-US"/>
              <a:t>하게 디자인되어서</a:t>
            </a:r>
            <a:r>
              <a:rPr lang="en-US" altLang="ko-KR"/>
              <a:t>, Nash equilibrium</a:t>
            </a:r>
            <a:r>
              <a:rPr lang="ko-KR" altLang="en-US"/>
              <a:t>의 </a:t>
            </a:r>
            <a:r>
              <a:rPr lang="en-US" altLang="ko-KR"/>
              <a:t>GAN game</a:t>
            </a:r>
            <a:r>
              <a:rPr lang="ko-KR" altLang="en-US"/>
              <a:t>이 정확히 </a:t>
            </a:r>
            <a:r>
              <a:rPr lang="en-US" altLang="ko-KR"/>
              <a:t>p_data</a:t>
            </a:r>
            <a:r>
              <a:rPr lang="ko-KR" altLang="en-US"/>
              <a:t>를 복원하는 것과 일치하도록 설계됨</a:t>
            </a:r>
            <a:r>
              <a:rPr lang="en-US" altLang="ko-KR"/>
              <a:t>.</a:t>
            </a:r>
          </a:p>
          <a:p>
            <a:r>
              <a:rPr lang="ko-KR" altLang="en-US"/>
              <a:t>실제로 </a:t>
            </a:r>
            <a:r>
              <a:rPr lang="en-US" altLang="ko-KR"/>
              <a:t>VAE </a:t>
            </a:r>
            <a:r>
              <a:rPr lang="ko-KR" altLang="en-US"/>
              <a:t>방법은 가끔 좋은 </a:t>
            </a:r>
            <a:r>
              <a:rPr lang="en-US" altLang="ko-KR"/>
              <a:t>likelihood</a:t>
            </a:r>
            <a:r>
              <a:rPr lang="ko-KR" altLang="en-US"/>
              <a:t>를 얻지만</a:t>
            </a:r>
            <a:r>
              <a:rPr lang="en-US" altLang="ko-KR"/>
              <a:t>, </a:t>
            </a:r>
            <a:r>
              <a:rPr lang="ko-KR" altLang="en-US"/>
              <a:t>샘플 품질이 낮다고 여겨짐</a:t>
            </a:r>
            <a:r>
              <a:rPr lang="en-US" altLang="ko-KR"/>
              <a:t>.. </a:t>
            </a:r>
            <a:r>
              <a:rPr lang="ko-KR" altLang="en-US"/>
              <a:t>샘플의 품질 측정하는 정량적 방법은 딱히 없어서 주관적인 의견이긴 함</a:t>
            </a:r>
            <a:r>
              <a:rPr lang="en-US" altLang="ko-KR"/>
              <a:t>. VAE</a:t>
            </a:r>
            <a:r>
              <a:rPr lang="ko-KR" altLang="en-US"/>
              <a:t>에서 추출한 샘플인 그림 </a:t>
            </a:r>
            <a:r>
              <a:rPr lang="en-US" altLang="ko-KR"/>
              <a:t>11 </a:t>
            </a:r>
            <a:r>
              <a:rPr lang="ko-KR" altLang="en-US"/>
              <a:t>참고</a:t>
            </a:r>
            <a:r>
              <a:rPr lang="en-US" altLang="ko-KR"/>
              <a:t>..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51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3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discriminator</a:t>
            </a:r>
            <a:r>
              <a:rPr lang="ko-KR" altLang="en-US"/>
              <a:t>의 목표는 </a:t>
            </a:r>
            <a:r>
              <a:rPr lang="en-US" altLang="ko-KR"/>
              <a:t>\theta^{(D)}</a:t>
            </a:r>
            <a:r>
              <a:rPr lang="ko-KR" altLang="en-US"/>
              <a:t>에 대하여 이 식을 최소화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Discriminator</a:t>
            </a:r>
            <a:r>
              <a:rPr lang="ko-KR" altLang="en-US"/>
              <a:t>가 </a:t>
            </a:r>
            <a:r>
              <a:rPr lang="en-US" altLang="ko-KR"/>
              <a:t>functional space</a:t>
            </a:r>
            <a:r>
              <a:rPr lang="ko-KR" altLang="en-US"/>
              <a:t>에서 최적화될 수 있는데</a:t>
            </a:r>
            <a:r>
              <a:rPr lang="en-US" altLang="ko-KR"/>
              <a:t>, </a:t>
            </a:r>
            <a:r>
              <a:rPr lang="ko-KR" altLang="en-US"/>
              <a:t>이를 증명해보고자 함</a:t>
            </a:r>
            <a:r>
              <a:rPr lang="en-US" altLang="ko-KR"/>
              <a:t>.</a:t>
            </a:r>
          </a:p>
          <a:p>
            <a:r>
              <a:rPr lang="ko-KR" altLang="en-US"/>
              <a:t>실제 </a:t>
            </a:r>
            <a:r>
              <a:rPr lang="en-US" altLang="ko-KR"/>
              <a:t>CNN</a:t>
            </a:r>
            <a:r>
              <a:rPr lang="ko-KR" altLang="en-US"/>
              <a:t>에서는 </a:t>
            </a:r>
            <a:r>
              <a:rPr lang="en-US" altLang="ko-KR"/>
              <a:t>weight </a:t>
            </a:r>
            <a:r>
              <a:rPr lang="ko-KR" altLang="en-US"/>
              <a:t>간 얽혀 있기 때문에 완벽한 최적화는 어렵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가정</a:t>
            </a:r>
            <a:r>
              <a:rPr lang="en-US" altLang="ko-KR"/>
              <a:t>: p_data</a:t>
            </a:r>
            <a:r>
              <a:rPr lang="ko-KR" altLang="en-US"/>
              <a:t>와 </a:t>
            </a:r>
            <a:r>
              <a:rPr lang="en-US" altLang="ko-KR"/>
              <a:t>p_model</a:t>
            </a:r>
            <a:r>
              <a:rPr lang="ko-KR" altLang="en-US"/>
              <a:t>은 어디서나 </a:t>
            </a:r>
            <a:r>
              <a:rPr lang="en-US" altLang="ko-KR"/>
              <a:t>nonzero.</a:t>
            </a:r>
          </a:p>
          <a:p>
            <a:r>
              <a:rPr lang="ko-KR" altLang="en-US"/>
              <a:t>이게 성립하지 않으면</a:t>
            </a:r>
            <a:r>
              <a:rPr lang="en-US" altLang="ko-KR"/>
              <a:t>, </a:t>
            </a:r>
            <a:r>
              <a:rPr lang="ko-KR" altLang="en-US"/>
              <a:t>몇몇 </a:t>
            </a:r>
            <a:r>
              <a:rPr lang="en-US" altLang="ko-KR"/>
              <a:t>point</a:t>
            </a:r>
            <a:r>
              <a:rPr lang="ko-KR" altLang="en-US"/>
              <a:t>들은 학습 중 </a:t>
            </a:r>
            <a:r>
              <a:rPr lang="en-US" altLang="ko-KR"/>
              <a:t>never visited, </a:t>
            </a:r>
            <a:r>
              <a:rPr lang="ko-KR" altLang="en-US"/>
              <a:t>그리고 </a:t>
            </a:r>
            <a:r>
              <a:rPr lang="en-US" altLang="ko-KR"/>
              <a:t>undefined behavior</a:t>
            </a:r>
            <a:r>
              <a:rPr lang="ko-KR" altLang="en-US"/>
              <a:t>가짐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다시 돌아와서 우리의 목적인 </a:t>
            </a:r>
            <a:r>
              <a:rPr lang="en-US" altLang="ko-KR"/>
              <a:t>J(D)</a:t>
            </a:r>
            <a:r>
              <a:rPr lang="ko-KR" altLang="en-US"/>
              <a:t>를 </a:t>
            </a:r>
            <a:r>
              <a:rPr lang="en-US" altLang="ko-KR"/>
              <a:t>minimize</a:t>
            </a:r>
            <a:r>
              <a:rPr lang="ko-KR" altLang="en-US"/>
              <a:t>하려면 </a:t>
            </a:r>
            <a:r>
              <a:rPr lang="en-US" altLang="ko-KR"/>
              <a:t>D(x)</a:t>
            </a:r>
            <a:r>
              <a:rPr lang="ko-KR" altLang="en-US"/>
              <a:t>에 대하여 </a:t>
            </a:r>
            <a:r>
              <a:rPr lang="en-US" altLang="ko-KR"/>
              <a:t>functional derivatives(</a:t>
            </a:r>
            <a:r>
              <a:rPr lang="ko-KR" altLang="en-US"/>
              <a:t>함수적 도함수</a:t>
            </a:r>
            <a:r>
              <a:rPr lang="en-US" altLang="ko-KR"/>
              <a:t>) </a:t>
            </a:r>
            <a:r>
              <a:rPr lang="ko-KR" altLang="en-US"/>
              <a:t>쓰고 </a:t>
            </a:r>
            <a:r>
              <a:rPr lang="en-US" altLang="ko-KR"/>
              <a:t>0</a:t>
            </a:r>
            <a:r>
              <a:rPr lang="ko-KR" altLang="en-US"/>
              <a:t>으로 설정하면 됨</a:t>
            </a:r>
            <a:r>
              <a:rPr lang="en-US" altLang="ko-KR"/>
              <a:t>. </a:t>
            </a:r>
          </a:p>
          <a:p>
            <a:r>
              <a:rPr lang="en-US" altLang="ko-KR"/>
              <a:t>D(x)</a:t>
            </a:r>
            <a:r>
              <a:rPr lang="ko-KR" altLang="en-US"/>
              <a:t>에 대해 미분 시 </a:t>
            </a:r>
            <a:r>
              <a:rPr lang="en-US" altLang="ko-KR"/>
              <a:t>0 </a:t>
            </a:r>
            <a:r>
              <a:rPr lang="ko-KR" altLang="en-US"/>
              <a:t>되도록 </a:t>
            </a:r>
          </a:p>
          <a:p>
            <a:endParaRPr lang="en-US" altLang="ko-KR"/>
          </a:p>
          <a:p>
            <a:r>
              <a:rPr lang="ko-KR" altLang="en-US"/>
              <a:t>그래서 증명하면 최적의 </a:t>
            </a:r>
            <a:r>
              <a:rPr lang="en-US" altLang="ko-KR"/>
              <a:t>D(x) </a:t>
            </a:r>
            <a:r>
              <a:rPr lang="ko-KR" altLang="en-US"/>
              <a:t>찾을 수 있음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이렇게 </a:t>
            </a:r>
            <a:r>
              <a:rPr lang="en-US" altLang="ko-KR"/>
              <a:t>D</a:t>
            </a:r>
            <a:r>
              <a:rPr lang="ko-KR" altLang="en-US"/>
              <a:t>를 학습하면</a:t>
            </a:r>
            <a:r>
              <a:rPr lang="en-US" altLang="ko-KR"/>
              <a:t>, </a:t>
            </a:r>
            <a:r>
              <a:rPr lang="ko-KR" altLang="en-US"/>
              <a:t>모든 </a:t>
            </a:r>
            <a:r>
              <a:rPr lang="en-US" altLang="ko-KR"/>
              <a:t>x</a:t>
            </a:r>
            <a:r>
              <a:rPr lang="ko-KR" altLang="en-US"/>
              <a:t>에 대해 </a:t>
            </a:r>
            <a:r>
              <a:rPr lang="en-US" altLang="ko-KR"/>
              <a:t>data/model</a:t>
            </a:r>
            <a:r>
              <a:rPr lang="ko-KR" altLang="en-US"/>
              <a:t>의 식</a:t>
            </a:r>
            <a:r>
              <a:rPr lang="en-US" altLang="ko-KR"/>
              <a:t>; </a:t>
            </a:r>
            <a:r>
              <a:rPr lang="ko-KR" altLang="en-US"/>
              <a:t>그러니까 두 분포의 비율을 추정 가능</a:t>
            </a:r>
            <a:r>
              <a:rPr lang="en-US" altLang="ko-KR"/>
              <a:t>. </a:t>
            </a:r>
            <a:r>
              <a:rPr lang="ko-KR" altLang="en-US"/>
              <a:t>이 비율을 통해 </a:t>
            </a:r>
            <a:r>
              <a:rPr lang="en-US" altLang="ko-KR"/>
              <a:t>supervised learning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66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617F7-5575-8434-9B61-EAEB8CB9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EFC505-6BC2-1494-704C-040104824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20C1AF-0C63-50A7-E515-AE5032262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zero-sum </a:t>
            </a:r>
            <a:r>
              <a:rPr lang="ko-KR" altLang="en-US"/>
              <a:t>은 가장 단순한 버전</a:t>
            </a:r>
            <a:endParaRPr lang="en-US" altLang="ko-KR"/>
          </a:p>
          <a:p>
            <a:r>
              <a:rPr lang="en-US" altLang="ko-KR"/>
              <a:t>generator</a:t>
            </a:r>
            <a:r>
              <a:rPr lang="ko-KR" altLang="en-US"/>
              <a:t>가 </a:t>
            </a:r>
            <a:r>
              <a:rPr lang="en-US" altLang="ko-KR"/>
              <a:t>discriminator </a:t>
            </a:r>
            <a:r>
              <a:rPr lang="ko-KR" altLang="en-US"/>
              <a:t>에 직접적으로 연결된 </a:t>
            </a:r>
            <a:r>
              <a:rPr lang="en-US" altLang="ko-KR"/>
              <a:t>cost function </a:t>
            </a:r>
            <a:r>
              <a:rPr lang="ko-KR" altLang="en-US"/>
              <a:t>형태이기 때문에</a:t>
            </a:r>
            <a:r>
              <a:rPr lang="en-US" altLang="ko-KR"/>
              <a:t>, </a:t>
            </a:r>
            <a:r>
              <a:rPr lang="ko-KR" altLang="en-US"/>
              <a:t>전체 게임을 </a:t>
            </a:r>
            <a:r>
              <a:rPr lang="en-US" altLang="ko-KR"/>
              <a:t>discriminator</a:t>
            </a:r>
            <a:r>
              <a:rPr lang="ko-KR" altLang="en-US"/>
              <a:t>의 </a:t>
            </a:r>
            <a:r>
              <a:rPr lang="en-US" altLang="ko-KR"/>
              <a:t>payoff(</a:t>
            </a:r>
            <a:r>
              <a:rPr lang="ko-KR" altLang="en-US"/>
              <a:t>가치함수</a:t>
            </a:r>
            <a:r>
              <a:rPr lang="en-US" altLang="ko-KR"/>
              <a:t>)</a:t>
            </a:r>
            <a:r>
              <a:rPr lang="ko-KR" altLang="en-US"/>
              <a:t>를 나타내는 </a:t>
            </a:r>
            <a:r>
              <a:rPr lang="en-US" altLang="ko-KR"/>
              <a:t>cost function</a:t>
            </a:r>
            <a:r>
              <a:rPr lang="ko-KR" altLang="en-US"/>
              <a:t>으로 요약할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97F25-CD3F-860A-3B8A-3D9BFBEF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98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D3D53-FF7C-3B91-623E-DC9DD0AC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77BD5A-94C2-B451-FE08-F20F7F4FA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15AACD-7FC5-C99B-43E0-2713EE641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D(G(z))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에 가깝게 크게 만들어서 생성 샘플 </a:t>
            </a:r>
            <a:r>
              <a:rPr lang="en-US" altLang="ko-KR" dirty="0"/>
              <a:t>G(z)</a:t>
            </a:r>
            <a:r>
              <a:rPr lang="ko-KR" altLang="en-US" dirty="0"/>
              <a:t>를 진짜라고 믿게 만들어야 함</a:t>
            </a:r>
            <a:endParaRPr lang="en-US" altLang="ko-KR" dirty="0"/>
          </a:p>
          <a:p>
            <a:r>
              <a:rPr lang="en-US" altLang="ko-KR" dirty="0"/>
              <a:t> = </a:t>
            </a:r>
            <a:r>
              <a:rPr lang="ko-KR" altLang="en-US" dirty="0"/>
              <a:t>이 건 </a:t>
            </a:r>
            <a:r>
              <a:rPr lang="en-US" altLang="ko-KR" dirty="0"/>
              <a:t>log(1-D(G(z))</a:t>
            </a:r>
            <a:r>
              <a:rPr lang="ko-KR" altLang="en-US" dirty="0"/>
              <a:t>를 최소화한다는 것과 같은 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되면 </a:t>
            </a:r>
            <a:r>
              <a:rPr lang="en-US" altLang="ko-KR" dirty="0"/>
              <a:t>D(G(z))~~0</a:t>
            </a:r>
            <a:r>
              <a:rPr lang="ko-KR" altLang="en-US" dirty="0"/>
              <a:t>이 되어 </a:t>
            </a:r>
            <a:r>
              <a:rPr lang="en-US" altLang="ko-KR" dirty="0"/>
              <a:t>gradient saturation problem </a:t>
            </a:r>
            <a:r>
              <a:rPr lang="ko-KR" altLang="en-US" dirty="0"/>
              <a:t>으로 학습이 잘 안됨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음수 붙이고</a:t>
            </a:r>
            <a:r>
              <a:rPr lang="en-US" altLang="ko-KR" dirty="0"/>
              <a:t>, 1-D(G(z)) -&gt; D(G(z))</a:t>
            </a:r>
            <a:r>
              <a:rPr lang="ko-KR" altLang="en-US" dirty="0"/>
              <a:t>로 바꿈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D(G(z)) </a:t>
            </a:r>
            <a:r>
              <a:rPr lang="ko-KR" altLang="en-US" dirty="0"/>
              <a:t>크게 하는 목표는 동일하면서 음수로 </a:t>
            </a:r>
            <a:r>
              <a:rPr lang="en-US" altLang="ko-KR" dirty="0"/>
              <a:t>cost function </a:t>
            </a:r>
            <a:r>
              <a:rPr lang="ko-KR" altLang="en-US" dirty="0"/>
              <a:t>최소화도 가능함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90063-6D96-362A-C24D-B41833D0C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6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F83D-71F8-42A9-CFB2-264B3F15D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B4C219-E714-2A5A-3E2B-C2C0D379F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F1C05B-BF04-98BB-3836-335595550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3DAE3-F76A-284B-6E5F-97B4CBAB7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59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C9DC-356D-7D30-2BAA-8BA3183F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B5142B-6F32-6330-36FA-4B8E9AF1A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69A4F-141B-B201-7E9D-5C42F03A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4164E-A5E7-E4EF-868E-AC6CA4E95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1.0016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5" y="1196752"/>
            <a:ext cx="10988469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NIPS 2016 Tutorial: Generative Adversarial Networks</a:t>
            </a:r>
            <a:endParaRPr lang="ko-KR" altLang="en-US" sz="3200" b="1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2025-02-04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I. Goodfellow. (2016). NIPS 2016 tutorial: Generative adversarial networks, Proc. Neural Information Processing Systems Conf. [Online]. Available: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https://arxiv.org/abs/1701.00160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71CA5-95E3-E29B-2122-87689770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E77489-8496-1A26-6CCC-65A0E309A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GANs can simulate many cost functions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80723-C565-68FB-2A0A-CA94A93C7740}"/>
              </a:ext>
            </a:extLst>
          </p:cNvPr>
          <p:cNvSpPr txBox="1"/>
          <p:nvPr/>
        </p:nvSpPr>
        <p:spPr>
          <a:xfrm>
            <a:off x="407369" y="750785"/>
            <a:ext cx="2349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| Generator’s cost</a:t>
            </a:r>
            <a:endParaRPr lang="ko-KR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CEE45-4747-6A60-3AA5-676D0C84B5E7}"/>
              </a:ext>
            </a:extLst>
          </p:cNvPr>
          <p:cNvSpPr txBox="1"/>
          <p:nvPr/>
        </p:nvSpPr>
        <p:spPr>
          <a:xfrm>
            <a:off x="407369" y="1150895"/>
            <a:ext cx="3590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3. Maximum likelihood cost</a:t>
            </a:r>
            <a:endParaRPr lang="ko-KR" altLang="en-US" sz="2000" b="1"/>
          </a:p>
        </p:txBody>
      </p:sp>
      <p:pic>
        <p:nvPicPr>
          <p:cNvPr id="7170" name="Picture 2" descr="equation">
            <a:extLst>
              <a:ext uri="{FF2B5EF4-FFF2-40B4-BE49-F238E27FC236}">
                <a16:creationId xmlns:a16="http://schemas.microsoft.com/office/drawing/2014/main" id="{8B18B515-703B-C145-9657-E4DEF7C06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19" y="741200"/>
            <a:ext cx="21145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04CB6-D6C2-0D43-5B2A-4E77438C66C6}"/>
              </a:ext>
            </a:extLst>
          </p:cNvPr>
          <p:cNvSpPr txBox="1"/>
          <p:nvPr/>
        </p:nvSpPr>
        <p:spPr>
          <a:xfrm>
            <a:off x="5956914" y="7412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(32)</a:t>
            </a:r>
            <a:endParaRPr lang="ko-KR" altLang="en-US" dirty="0"/>
          </a:p>
        </p:txBody>
      </p:sp>
      <p:pic>
        <p:nvPicPr>
          <p:cNvPr id="7172" name="Picture 4" descr="equation">
            <a:extLst>
              <a:ext uri="{FF2B5EF4-FFF2-40B4-BE49-F238E27FC236}">
                <a16:creationId xmlns:a16="http://schemas.microsoft.com/office/drawing/2014/main" id="{B062961E-A77E-C395-EF91-7D21BE82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28" y="6057979"/>
            <a:ext cx="2663256" cy="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quation">
            <a:extLst>
              <a:ext uri="{FF2B5EF4-FFF2-40B4-BE49-F238E27FC236}">
                <a16:creationId xmlns:a16="http://schemas.microsoft.com/office/drawing/2014/main" id="{0E131809-105B-4587-7A89-43A37C47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5" y="665492"/>
            <a:ext cx="3728716" cy="5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44CB6D-1113-80D7-5CCE-DCE4A799F01E}"/>
              </a:ext>
            </a:extLst>
          </p:cNvPr>
          <p:cNvCxnSpPr>
            <a:cxnSpLocks/>
          </p:cNvCxnSpPr>
          <p:nvPr/>
        </p:nvCxnSpPr>
        <p:spPr>
          <a:xfrm flipV="1">
            <a:off x="6683433" y="925866"/>
            <a:ext cx="1197032" cy="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151AA1-C37F-E007-A2A5-603630993EB7}"/>
              </a:ext>
            </a:extLst>
          </p:cNvPr>
          <p:cNvSpPr txBox="1"/>
          <p:nvPr/>
        </p:nvSpPr>
        <p:spPr>
          <a:xfrm>
            <a:off x="6753941" y="59689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 f(x).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AF804-C6CB-498D-6A03-3D88C5BF3446}"/>
              </a:ext>
            </a:extLst>
          </p:cNvPr>
          <p:cNvSpPr txBox="1"/>
          <p:nvPr/>
        </p:nvSpPr>
        <p:spPr>
          <a:xfrm>
            <a:off x="3916867" y="613201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(34)</a:t>
            </a:r>
            <a:endParaRPr lang="ko-KR" altLang="en-US" dirty="0"/>
          </a:p>
        </p:txBody>
      </p:sp>
      <p:pic>
        <p:nvPicPr>
          <p:cNvPr id="7174" name="Picture 6" descr="equation">
            <a:extLst>
              <a:ext uri="{FF2B5EF4-FFF2-40B4-BE49-F238E27FC236}">
                <a16:creationId xmlns:a16="http://schemas.microsoft.com/office/drawing/2014/main" id="{4E9BD5C5-1ECB-5A94-C147-342BDD4A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14" y="5200791"/>
            <a:ext cx="1454072" cy="5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18A80-B5BA-586E-A3EB-FC5EAE9D3436}"/>
              </a:ext>
            </a:extLst>
          </p:cNvPr>
          <p:cNvSpPr txBox="1"/>
          <p:nvPr/>
        </p:nvSpPr>
        <p:spPr>
          <a:xfrm>
            <a:off x="7880465" y="1674333"/>
            <a:ext cx="40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importance sampling trick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4635F5-3AA8-DEA1-7F45-14FB464CC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433" y="5871087"/>
            <a:ext cx="5966977" cy="777307"/>
          </a:xfrm>
          <a:prstGeom prst="rect">
            <a:avLst/>
          </a:prstGeom>
        </p:spPr>
      </p:pic>
      <p:pic>
        <p:nvPicPr>
          <p:cNvPr id="8194" name="Picture 2" descr="equation">
            <a:extLst>
              <a:ext uri="{FF2B5EF4-FFF2-40B4-BE49-F238E27FC236}">
                <a16:creationId xmlns:a16="http://schemas.microsoft.com/office/drawing/2014/main" id="{81921FD2-1501-594B-2A6A-0AC5D53B9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43" y="2287085"/>
            <a:ext cx="3476062" cy="355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quation">
            <a:extLst>
              <a:ext uri="{FF2B5EF4-FFF2-40B4-BE49-F238E27FC236}">
                <a16:creationId xmlns:a16="http://schemas.microsoft.com/office/drawing/2014/main" id="{B9483FA7-A1C5-C8FB-D13C-82E027FA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7" y="1689752"/>
            <a:ext cx="2988017" cy="3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quation">
            <a:extLst>
              <a:ext uri="{FF2B5EF4-FFF2-40B4-BE49-F238E27FC236}">
                <a16:creationId xmlns:a16="http://schemas.microsoft.com/office/drawing/2014/main" id="{2CDBED5E-FA18-3FBB-EB40-32295524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52" y="2042210"/>
            <a:ext cx="2962991" cy="48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4ADD38-20C3-195F-5E01-297F5877B192}"/>
              </a:ext>
            </a:extLst>
          </p:cNvPr>
          <p:cNvSpPr txBox="1"/>
          <p:nvPr/>
        </p:nvSpPr>
        <p:spPr>
          <a:xfrm>
            <a:off x="7880465" y="2908996"/>
            <a:ext cx="27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log-derivate trick</a:t>
            </a:r>
            <a:endParaRPr lang="ko-KR" altLang="en-US" dirty="0"/>
          </a:p>
        </p:txBody>
      </p:sp>
      <p:pic>
        <p:nvPicPr>
          <p:cNvPr id="8200" name="Picture 8" descr="equation">
            <a:extLst>
              <a:ext uri="{FF2B5EF4-FFF2-40B4-BE49-F238E27FC236}">
                <a16:creationId xmlns:a16="http://schemas.microsoft.com/office/drawing/2014/main" id="{0D2C8B9F-B582-3B63-7CA6-5A4C0108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28" y="3379815"/>
            <a:ext cx="2468336" cy="4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509CB-5F02-9B8B-7A9E-48E8FDF1E32F}"/>
              </a:ext>
            </a:extLst>
          </p:cNvPr>
          <p:cNvSpPr txBox="1"/>
          <p:nvPr/>
        </p:nvSpPr>
        <p:spPr>
          <a:xfrm>
            <a:off x="3303719" y="2313194"/>
            <a:ext cx="238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∵ importance sampling trick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9AE80-5BDA-2F35-55F4-70FA7645E64B}"/>
              </a:ext>
            </a:extLst>
          </p:cNvPr>
          <p:cNvSpPr txBox="1"/>
          <p:nvPr/>
        </p:nvSpPr>
        <p:spPr>
          <a:xfrm>
            <a:off x="4258898" y="4110258"/>
            <a:ext cx="238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∵ log derivate trick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AC7B0-A597-9BB3-C583-F96C23F51093}"/>
              </a:ext>
            </a:extLst>
          </p:cNvPr>
          <p:cNvSpPr/>
          <p:nvPr/>
        </p:nvSpPr>
        <p:spPr>
          <a:xfrm>
            <a:off x="3765150" y="6383398"/>
            <a:ext cx="83051" cy="781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54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F51F-8F9E-3F18-16A2-C1C0679B4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AD9DFC-6505-4004-8A74-69B24E574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DCGAN</a:t>
            </a:r>
            <a:endParaRPr lang="ko-KR" altLang="en-US"/>
          </a:p>
        </p:txBody>
      </p:sp>
      <p:pic>
        <p:nvPicPr>
          <p:cNvPr id="3074" name="Picture 2" descr="dcgan_generator">
            <a:extLst>
              <a:ext uri="{FF2B5EF4-FFF2-40B4-BE49-F238E27FC236}">
                <a16:creationId xmlns:a16="http://schemas.microsoft.com/office/drawing/2014/main" id="{DE7439D3-9DBA-0104-8ECA-C6C5A44B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46" y="4353297"/>
            <a:ext cx="5065487" cy="21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17A407-8AB8-2BC4-FFC7-A18D52FF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7" y="1190171"/>
            <a:ext cx="6311780" cy="19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7645B-0B8E-66A4-B30E-0CA72F408020}"/>
              </a:ext>
            </a:extLst>
          </p:cNvPr>
          <p:cNvSpPr txBox="1"/>
          <p:nvPr/>
        </p:nvSpPr>
        <p:spPr>
          <a:xfrm>
            <a:off x="624115" y="820839"/>
            <a:ext cx="342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GAN – connected by FC layer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15C1C-646D-3059-727A-3F92AAE1BF69}"/>
              </a:ext>
            </a:extLst>
          </p:cNvPr>
          <p:cNvSpPr txBox="1"/>
          <p:nvPr/>
        </p:nvSpPr>
        <p:spPr>
          <a:xfrm>
            <a:off x="7603918" y="30604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MaxPooling</a:t>
            </a:r>
            <a:r>
              <a:rPr lang="en-US" altLang="ko-KR" dirty="0"/>
              <a:t> -&gt; </a:t>
            </a:r>
            <a:r>
              <a:rPr lang="en-US" altLang="ko-KR" dirty="0" err="1"/>
              <a:t>Strided</a:t>
            </a:r>
            <a:r>
              <a:rPr lang="en-US" altLang="ko-KR" dirty="0"/>
              <a:t> convolution</a:t>
            </a:r>
          </a:p>
          <a:p>
            <a:r>
              <a:rPr lang="en-US" altLang="ko-KR" dirty="0"/>
              <a:t>Eliminate Fully-Connected layers</a:t>
            </a:r>
          </a:p>
          <a:p>
            <a:r>
              <a:rPr lang="en-US" altLang="ko-KR" dirty="0"/>
              <a:t>Add Batch normalization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664E6-F19E-3265-B586-E2760A9CA2AB}"/>
              </a:ext>
            </a:extLst>
          </p:cNvPr>
          <p:cNvSpPr txBox="1"/>
          <p:nvPr/>
        </p:nvSpPr>
        <p:spPr>
          <a:xfrm>
            <a:off x="3512457" y="4106919"/>
            <a:ext cx="8272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By </a:t>
            </a:r>
            <a:r>
              <a:rPr lang="en-US" altLang="ko-KR" sz="1800" dirty="0" err="1"/>
              <a:t>reparameterizing</a:t>
            </a:r>
            <a:r>
              <a:rPr lang="en-US" altLang="ko-KR" sz="1800" dirty="0"/>
              <a:t>, we ensure that the input data of each layer has a consistent distribution, making model training faster and more stable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4EBACBD-49EF-54C4-14BD-CA571909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0446"/>
            <a:ext cx="6617158" cy="18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2C314A-5AAB-73CC-6FE9-907BE8D9E377}"/>
              </a:ext>
            </a:extLst>
          </p:cNvPr>
          <p:cNvSpPr txBox="1"/>
          <p:nvPr/>
        </p:nvSpPr>
        <p:spPr>
          <a:xfrm>
            <a:off x="7603809" y="2629474"/>
            <a:ext cx="413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DCGAN (Deep Convolutional GANs)</a:t>
            </a:r>
            <a:endParaRPr lang="ko-KR" altLang="en-US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488AFE5-0D31-4939-CA19-976EA70DEA26}"/>
              </a:ext>
            </a:extLst>
          </p:cNvPr>
          <p:cNvSpPr/>
          <p:nvPr/>
        </p:nvSpPr>
        <p:spPr>
          <a:xfrm rot="1655552">
            <a:off x="5882640" y="3060104"/>
            <a:ext cx="912706" cy="6078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6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F3E95-649C-7F6A-2907-7BA4C6E30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1FB60C-7D9D-5148-008A-3FAC9F67DDC0}"/>
              </a:ext>
            </a:extLst>
          </p:cNvPr>
          <p:cNvSpPr txBox="1"/>
          <p:nvPr/>
        </p:nvSpPr>
        <p:spPr>
          <a:xfrm>
            <a:off x="324977" y="3476776"/>
            <a:ext cx="50673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Highly confident outputs of the discriminator</a:t>
            </a:r>
          </a:p>
          <a:p>
            <a:r>
              <a:rPr lang="en-US" altLang="ko-KR" sz="1600" dirty="0"/>
              <a:t>→ Mode collapse</a:t>
            </a:r>
          </a:p>
          <a:p>
            <a:endParaRPr lang="en-US" altLang="ko-KR" sz="1600" dirty="0"/>
          </a:p>
          <a:p>
            <a:r>
              <a:rPr lang="en-US" altLang="ko-KR" sz="1600" dirty="0"/>
              <a:t>Label smoothing introduces uncertainty in the discriminator's outputs</a:t>
            </a:r>
          </a:p>
          <a:p>
            <a:r>
              <a:rPr lang="en-US" altLang="ko-KR" sz="1600" dirty="0"/>
              <a:t>→ Enables the generator to improve</a:t>
            </a:r>
          </a:p>
          <a:p>
            <a:endParaRPr lang="en-US" altLang="ko-KR" sz="1600" dirty="0"/>
          </a:p>
          <a:p>
            <a:r>
              <a:rPr lang="en-US" altLang="ko-KR" sz="1600" dirty="0"/>
              <a:t>1.0 -&gt; 0.9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692067-AC82-AC5E-D4E2-742B6C773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Tips and Tricks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95E3A-8841-FFB6-43B4-AFFD623B75AA}"/>
              </a:ext>
            </a:extLst>
          </p:cNvPr>
          <p:cNvSpPr txBox="1"/>
          <p:nvPr/>
        </p:nvSpPr>
        <p:spPr>
          <a:xfrm>
            <a:off x="5906388" y="1070415"/>
            <a:ext cx="39853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Since the introduction of DCGAN, most GAN architectures use batch normalization</a:t>
            </a:r>
          </a:p>
          <a:p>
            <a:r>
              <a:rPr lang="en-US" altLang="ko-KR" sz="1600" b="1" dirty="0"/>
              <a:t>Disadvantage</a:t>
            </a:r>
            <a:r>
              <a:rPr lang="en-US" altLang="ko-KR" sz="1600" dirty="0"/>
              <a:t>: As shown in the figure, correlations between examples arise, causing the images within the batch to become similar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7E34D-16CB-47D6-0987-8773437AB242}"/>
              </a:ext>
            </a:extLst>
          </p:cNvPr>
          <p:cNvSpPr txBox="1"/>
          <p:nvPr/>
        </p:nvSpPr>
        <p:spPr>
          <a:xfrm>
            <a:off x="407369" y="750785"/>
            <a:ext cx="272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1. Train with Labels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5B1BA-F4E6-6F9C-4A2A-064F18732358}"/>
              </a:ext>
            </a:extLst>
          </p:cNvPr>
          <p:cNvSpPr txBox="1"/>
          <p:nvPr/>
        </p:nvSpPr>
        <p:spPr>
          <a:xfrm>
            <a:off x="407369" y="2151306"/>
            <a:ext cx="398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2. One-sided label smoothing</a:t>
            </a:r>
            <a:endParaRPr lang="ko-KR" altLang="en-US" sz="2000" b="1" dirty="0"/>
          </a:p>
        </p:txBody>
      </p:sp>
      <p:pic>
        <p:nvPicPr>
          <p:cNvPr id="1028" name="Picture 4" descr="equation">
            <a:extLst>
              <a:ext uri="{FF2B5EF4-FFF2-40B4-BE49-F238E27FC236}">
                <a16:creationId xmlns:a16="http://schemas.microsoft.com/office/drawing/2014/main" id="{AC90431C-68AB-CDFD-E0E2-C63623021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9" y="2738924"/>
            <a:ext cx="3664314" cy="5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533D0-AECC-24D7-22F9-7A311D080DA2}"/>
              </a:ext>
            </a:extLst>
          </p:cNvPr>
          <p:cNvSpPr txBox="1"/>
          <p:nvPr/>
        </p:nvSpPr>
        <p:spPr>
          <a:xfrm>
            <a:off x="407369" y="1126855"/>
            <a:ext cx="5152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When using labels, it dramatically improves the subjective quality of most samples.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C3213-2C57-42B1-0F99-0D7B7F6D1801}"/>
              </a:ext>
            </a:extLst>
          </p:cNvPr>
          <p:cNvSpPr txBox="1"/>
          <p:nvPr/>
        </p:nvSpPr>
        <p:spPr>
          <a:xfrm>
            <a:off x="5690568" y="726745"/>
            <a:ext cx="310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3. Batch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normalization</a:t>
            </a:r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4F9374-A976-FD4E-2E9A-0806F95635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26" t="1258" r="36251" b="39839"/>
          <a:stretch/>
        </p:blipFill>
        <p:spPr>
          <a:xfrm>
            <a:off x="9848591" y="950840"/>
            <a:ext cx="2590801" cy="21458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76EE9F-EBCE-CC96-9928-519FF324DDEE}"/>
              </a:ext>
            </a:extLst>
          </p:cNvPr>
          <p:cNvSpPr txBox="1"/>
          <p:nvPr/>
        </p:nvSpPr>
        <p:spPr>
          <a:xfrm>
            <a:off x="5906387" y="3216240"/>
            <a:ext cx="596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Solution: Reference Batch Normalization</a:t>
            </a:r>
          </a:p>
          <a:p>
            <a:r>
              <a:rPr lang="en-US" altLang="ko-KR" sz="1600" dirty="0"/>
              <a:t>Run the network twice: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Once at the start of training on a mini-batch consisting of a reference example that was sampled.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Then, run on the current mini-batch during training.</a:t>
            </a:r>
          </a:p>
          <a:p>
            <a:r>
              <a:rPr lang="en-US" altLang="ko-KR" sz="1600" dirty="0"/>
              <a:t>Both batches are used to compute the normalization.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2F587C-CF26-51C9-DDE7-A0BD53B996AF}"/>
              </a:ext>
            </a:extLst>
          </p:cNvPr>
          <p:cNvSpPr txBox="1"/>
          <p:nvPr/>
        </p:nvSpPr>
        <p:spPr>
          <a:xfrm>
            <a:off x="5906387" y="4777289"/>
            <a:ext cx="5960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Disadvantage : overfitting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0FC134-6612-967A-5DF3-CACDA321225A}"/>
              </a:ext>
            </a:extLst>
          </p:cNvPr>
          <p:cNvSpPr txBox="1"/>
          <p:nvPr/>
        </p:nvSpPr>
        <p:spPr>
          <a:xfrm>
            <a:off x="5906387" y="5200325"/>
            <a:ext cx="5960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Solution : Virtual Batch Normalization</a:t>
            </a:r>
          </a:p>
          <a:p>
            <a:r>
              <a:rPr lang="en-US" altLang="ko-KR" sz="1600" dirty="0"/>
              <a:t>use the union of that example and the reference batch</a:t>
            </a:r>
            <a:endParaRPr lang="ko-KR" altLang="en-US" sz="1600" dirty="0"/>
          </a:p>
        </p:txBody>
      </p:sp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41129582-8852-4225-8ADE-1CA1CB37C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2" t="85392" r="31465" b="-962"/>
          <a:stretch/>
        </p:blipFill>
        <p:spPr>
          <a:xfrm>
            <a:off x="2753363" y="5818044"/>
            <a:ext cx="2058479" cy="3993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CE7537-968B-4F39-F0AB-5D084EF33955}"/>
              </a:ext>
            </a:extLst>
          </p:cNvPr>
          <p:cNvSpPr txBox="1"/>
          <p:nvPr/>
        </p:nvSpPr>
        <p:spPr>
          <a:xfrm>
            <a:off x="2267193" y="5833038"/>
            <a:ext cx="59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cf.</a:t>
            </a:r>
          </a:p>
        </p:txBody>
      </p:sp>
    </p:spTree>
    <p:extLst>
      <p:ext uri="{BB962C8B-B14F-4D97-AF65-F5344CB8AC3E}">
        <p14:creationId xmlns:p14="http://schemas.microsoft.com/office/powerpoint/2010/main" val="31157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19D827-C5C7-0BD5-A142-45B01E889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Can one balance G and D?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536FF-BF6E-92E2-BCA3-41A2DCA6BCFC}"/>
              </a:ext>
            </a:extLst>
          </p:cNvPr>
          <p:cNvSpPr txBox="1"/>
          <p:nvPr/>
        </p:nvSpPr>
        <p:spPr>
          <a:xfrm>
            <a:off x="407369" y="1137080"/>
            <a:ext cx="11377264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Balance Necessity</a:t>
            </a:r>
            <a:r>
              <a:rPr lang="en-US" altLang="ko-KR" sz="1600" dirty="0"/>
              <a:t>: </a:t>
            </a:r>
            <a:r>
              <a:rPr lang="en-US" altLang="ko-KR" sz="16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Balancing the generator and discriminator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debated and not conclusively proven.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Density Ratio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GANs estimate the </a:t>
            </a:r>
            <a:r>
              <a:rPr lang="en-US" altLang="ko-KR" sz="16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density to model density ratio</a:t>
            </a:r>
            <a:r>
              <a:rPr lang="en-US" altLang="ko-KR" sz="1600" dirty="0"/>
              <a:t>, which is accurate only when the 		discriminator is optimal.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Gradient Vanishing</a:t>
            </a:r>
            <a:r>
              <a:rPr lang="en-US" altLang="ko-KR" sz="1600" dirty="0"/>
              <a:t>: Overly accurate discriminators can cause </a:t>
            </a:r>
            <a:r>
              <a:rPr lang="en-US" altLang="ko-KR" sz="1600" b="1" dirty="0"/>
              <a:t>gradient vanishing</a:t>
            </a:r>
            <a:r>
              <a:rPr lang="en-US" altLang="ko-KR" sz="1600" dirty="0"/>
              <a:t>; solutions involve using 	appropriate game parameters.(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Heuristic, non-saturating game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Exploding Gradient</a:t>
            </a:r>
            <a:r>
              <a:rPr lang="en-US" altLang="ko-KR" sz="1600" dirty="0"/>
              <a:t>: Confident discriminators may lead to </a:t>
            </a:r>
            <a:r>
              <a:rPr lang="en-US" altLang="ko-KR" sz="1600" b="1" dirty="0"/>
              <a:t>exploding gradients</a:t>
            </a:r>
            <a:r>
              <a:rPr lang="en-US" altLang="ko-KR" sz="1600" dirty="0"/>
              <a:t>;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one-sided label smoothing </a:t>
            </a:r>
            <a:r>
              <a:rPr lang="en-US" altLang="ko-KR" sz="1600" dirty="0"/>
              <a:t>is 	preferred over reducing discriminator accuracy.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Training Steps(k&gt;1)</a:t>
            </a:r>
            <a:r>
              <a:rPr lang="en-US" altLang="ko-KR" sz="1600" dirty="0"/>
              <a:t>: Discriminator should be trained multiple times per generator training, though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may not 	yield clear improvements.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Model Size</a:t>
            </a:r>
            <a:r>
              <a:rPr lang="en-US" altLang="ko-KR" sz="1600" dirty="0"/>
              <a:t>: Adjusting model sizes can help balance players; discriminators are typically deeper and more complex.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Mode Collapse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generator tends not to utilize its full capacity with the current training methods, showing little 	advantage in increasing its capacity.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536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C3085-E27C-EF33-0266-F16D21CB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400A-9509-FA95-2CD3-DFBEBFE63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Research Frontiers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1D2B-78FA-D59E-457A-509DEFEDF051}"/>
              </a:ext>
            </a:extLst>
          </p:cNvPr>
          <p:cNvSpPr txBox="1"/>
          <p:nvPr/>
        </p:nvSpPr>
        <p:spPr>
          <a:xfrm>
            <a:off x="407369" y="3633240"/>
            <a:ext cx="282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3. Non-convergence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690DD-CC86-D900-F409-7B6D2B81F843}"/>
              </a:ext>
            </a:extLst>
          </p:cNvPr>
          <p:cNvSpPr txBox="1"/>
          <p:nvPr/>
        </p:nvSpPr>
        <p:spPr>
          <a:xfrm>
            <a:off x="407369" y="948790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1. Evaluation of generative models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66E91-897E-9336-4978-D800EAA5CF23}"/>
              </a:ext>
            </a:extLst>
          </p:cNvPr>
          <p:cNvSpPr txBox="1"/>
          <p:nvPr/>
        </p:nvSpPr>
        <p:spPr>
          <a:xfrm>
            <a:off x="407369" y="2137831"/>
            <a:ext cx="2676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2. Discrete outputs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1B4AB-E7A6-EFC9-40E6-8D45417D6977}"/>
              </a:ext>
            </a:extLst>
          </p:cNvPr>
          <p:cNvSpPr txBox="1"/>
          <p:nvPr/>
        </p:nvSpPr>
        <p:spPr>
          <a:xfrm>
            <a:off x="747485" y="1302733"/>
            <a:ext cx="1069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There is no clear quantitative method to evaluate generative models.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665CA-5A56-8EFA-6060-700A388FC4E7}"/>
              </a:ext>
            </a:extLst>
          </p:cNvPr>
          <p:cNvSpPr txBox="1"/>
          <p:nvPr/>
        </p:nvSpPr>
        <p:spPr>
          <a:xfrm>
            <a:off x="754740" y="2432269"/>
            <a:ext cx="11377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 the GAN framework, the only essential requirement for the generator is that it must be </a:t>
            </a:r>
            <a:r>
              <a:rPr lang="en-US" altLang="ko-KR" b="1" dirty="0"/>
              <a:t>differentiable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However, this </a:t>
            </a:r>
            <a:r>
              <a:rPr lang="en-US" altLang="ko-KR" b="1" dirty="0"/>
              <a:t>limits the generator from directly generating discrete data</a:t>
            </a:r>
            <a:r>
              <a:rPr lang="en-US" altLang="ko-KR" dirty="0"/>
              <a:t>, such as one-hot vectors or character representations.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C410D-EFE8-6C80-AB7D-D4B975D2336C}"/>
              </a:ext>
            </a:extLst>
          </p:cNvPr>
          <p:cNvSpPr txBox="1"/>
          <p:nvPr/>
        </p:nvSpPr>
        <p:spPr>
          <a:xfrm>
            <a:off x="747485" y="4955102"/>
            <a:ext cx="10697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There is </a:t>
            </a:r>
            <a:r>
              <a:rPr lang="en-US" altLang="ko-KR" b="1" dirty="0"/>
              <a:t>no theoretical guarantee</a:t>
            </a:r>
            <a:r>
              <a:rPr lang="en-US" altLang="ko-KR" dirty="0"/>
              <a:t> that GANs will converge when updating the parameters of deep learning models, and similarly, there is no proof that they will not converge. </a:t>
            </a:r>
          </a:p>
          <a:p>
            <a:r>
              <a:rPr lang="en-US" altLang="ko-KR" dirty="0"/>
              <a:t>Since </a:t>
            </a:r>
            <a:r>
              <a:rPr lang="en-US" altLang="ko-KR" b="1" dirty="0"/>
              <a:t>GANs do not operate in a function space</a:t>
            </a:r>
            <a:r>
              <a:rPr lang="en-US" altLang="ko-KR" dirty="0"/>
              <a:t>, the convexity property cannot be applied, making convergence proof impossible.</a:t>
            </a:r>
            <a:endParaRPr lang="en-US" altLang="ko-KR" b="1" dirty="0">
              <a:effectLst/>
            </a:endParaRPr>
          </a:p>
        </p:txBody>
      </p:sp>
      <p:pic>
        <p:nvPicPr>
          <p:cNvPr id="3074" name="Picture 2" descr="Chemical Equilibrium | SpringerLink">
            <a:extLst>
              <a:ext uri="{FF2B5EF4-FFF2-40B4-BE49-F238E27FC236}">
                <a16:creationId xmlns:a16="http://schemas.microsoft.com/office/drawing/2014/main" id="{40AC9BE6-A9DF-103D-3E31-AF417719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759" y="3833295"/>
            <a:ext cx="2151969" cy="97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9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9DDFA-B2E0-144B-4EB9-71F76229E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D69AABE-5C95-CC15-3DF5-2002B78CB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Research Frontiers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5CCA2-4B29-AA7A-D4CE-2AA2FF9A15FC}"/>
              </a:ext>
            </a:extLst>
          </p:cNvPr>
          <p:cNvSpPr txBox="1"/>
          <p:nvPr/>
        </p:nvSpPr>
        <p:spPr>
          <a:xfrm>
            <a:off x="407369" y="750785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| 4. Mode Collapse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B4E97-56B3-6859-97DF-1BFA4FA42FF1}"/>
              </a:ext>
            </a:extLst>
          </p:cNvPr>
          <p:cNvSpPr txBox="1"/>
          <p:nvPr/>
        </p:nvSpPr>
        <p:spPr>
          <a:xfrm>
            <a:off x="696685" y="1071771"/>
            <a:ext cx="928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 common and serious form of non-convergence in GANs is </a:t>
            </a:r>
            <a:r>
              <a:rPr lang="en-US" altLang="ko-KR" b="1" dirty="0"/>
              <a:t>"mode collapse"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FBD89-06F2-6000-778E-5D329E26FA7D}"/>
              </a:ext>
            </a:extLst>
          </p:cNvPr>
          <p:cNvSpPr txBox="1"/>
          <p:nvPr/>
        </p:nvSpPr>
        <p:spPr>
          <a:xfrm>
            <a:off x="696685" y="1520710"/>
            <a:ext cx="10760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 issue where the generator maps multiple different input z values to the same output point.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FBA71-03ED-6CA8-6B76-A85D0552F628}"/>
              </a:ext>
            </a:extLst>
          </p:cNvPr>
          <p:cNvSpPr txBox="1"/>
          <p:nvPr/>
        </p:nvSpPr>
        <p:spPr>
          <a:xfrm>
            <a:off x="522513" y="2271400"/>
            <a:ext cx="448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Partial mode collapse Situation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83C568-9173-F6E9-4209-EC713963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53"/>
          <a:stretch/>
        </p:blipFill>
        <p:spPr>
          <a:xfrm>
            <a:off x="408893" y="5131188"/>
            <a:ext cx="5483136" cy="15884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521B3F-CF78-7829-CD4C-46E06DAC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157" b="53198"/>
          <a:stretch/>
        </p:blipFill>
        <p:spPr>
          <a:xfrm>
            <a:off x="872374" y="3178637"/>
            <a:ext cx="1707386" cy="1542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EE08B4-7615-4749-5A59-9632F8C1D087}"/>
              </a:ext>
            </a:extLst>
          </p:cNvPr>
          <p:cNvSpPr txBox="1"/>
          <p:nvPr/>
        </p:nvSpPr>
        <p:spPr>
          <a:xfrm>
            <a:off x="5892029" y="3790160"/>
            <a:ext cx="143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Solution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35618-3A5A-991E-A4C1-BF9D83306985}"/>
              </a:ext>
            </a:extLst>
          </p:cNvPr>
          <p:cNvSpPr txBox="1"/>
          <p:nvPr/>
        </p:nvSpPr>
        <p:spPr>
          <a:xfrm>
            <a:off x="5892029" y="2089618"/>
            <a:ext cx="3167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Why Mode Collapse Occur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D7FD6-3C8D-24FB-BE36-29179F3DC87F}"/>
              </a:ext>
            </a:extLst>
          </p:cNvPr>
          <p:cNvSpPr txBox="1"/>
          <p:nvPr/>
        </p:nvSpPr>
        <p:spPr>
          <a:xfrm>
            <a:off x="6000011" y="2497957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Minimax solution</a:t>
            </a:r>
            <a:endParaRPr lang="ko-KR" altLang="en-US" dirty="0"/>
          </a:p>
        </p:txBody>
      </p:sp>
      <p:pic>
        <p:nvPicPr>
          <p:cNvPr id="2054" name="Picture 6" descr="equation">
            <a:extLst>
              <a:ext uri="{FF2B5EF4-FFF2-40B4-BE49-F238E27FC236}">
                <a16:creationId xmlns:a16="http://schemas.microsoft.com/office/drawing/2014/main" id="{D5820137-9963-3541-4D7C-94C8B418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011" y="2544336"/>
            <a:ext cx="30670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76620A-0B82-ACA9-3ECB-D7548F0668A2}"/>
              </a:ext>
            </a:extLst>
          </p:cNvPr>
          <p:cNvSpPr txBox="1"/>
          <p:nvPr/>
        </p:nvSpPr>
        <p:spPr>
          <a:xfrm>
            <a:off x="6000011" y="3049438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Maximin solution</a:t>
            </a:r>
            <a:endParaRPr lang="ko-KR" altLang="en-US" dirty="0"/>
          </a:p>
        </p:txBody>
      </p:sp>
      <p:pic>
        <p:nvPicPr>
          <p:cNvPr id="2056" name="Picture 8" descr="equation">
            <a:extLst>
              <a:ext uri="{FF2B5EF4-FFF2-40B4-BE49-F238E27FC236}">
                <a16:creationId xmlns:a16="http://schemas.microsoft.com/office/drawing/2014/main" id="{D87AB177-1426-70B1-7836-769E1B167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577" y="3140843"/>
            <a:ext cx="30670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277229-F757-CFB1-CE52-C417C3CCF7BA}"/>
              </a:ext>
            </a:extLst>
          </p:cNvPr>
          <p:cNvSpPr txBox="1"/>
          <p:nvPr/>
        </p:nvSpPr>
        <p:spPr>
          <a:xfrm>
            <a:off x="6122866" y="4235969"/>
            <a:ext cx="3696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Minibatch features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Unrolled GANs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212DC8F-69E9-F9BF-8861-99109FB255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1132"/>
          <a:stretch/>
        </p:blipFill>
        <p:spPr>
          <a:xfrm>
            <a:off x="5784047" y="5646745"/>
            <a:ext cx="6082151" cy="10032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4080D1-AD04-87CF-5AD9-5972F958897E}"/>
              </a:ext>
            </a:extLst>
          </p:cNvPr>
          <p:cNvSpPr txBox="1"/>
          <p:nvPr/>
        </p:nvSpPr>
        <p:spPr>
          <a:xfrm>
            <a:off x="6760164" y="4895012"/>
            <a:ext cx="4484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The discriminator's training process is simulated in advance (up to a maximum of k steps), (k&lt;9)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/>
              <a:t>based on the results, the generator's gradients are updated.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F82E76D-F3CC-5D59-ABA0-13DDE0BC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75" t="47169" r="-1014" b="9812"/>
          <a:stretch/>
        </p:blipFill>
        <p:spPr>
          <a:xfrm>
            <a:off x="2689076" y="3194896"/>
            <a:ext cx="1771845" cy="14450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06E41D7-BBDA-8CAE-603D-D173E7A0DDDB}"/>
              </a:ext>
            </a:extLst>
          </p:cNvPr>
          <p:cNvSpPr txBox="1"/>
          <p:nvPr/>
        </p:nvSpPr>
        <p:spPr>
          <a:xfrm>
            <a:off x="522513" y="2733148"/>
            <a:ext cx="6620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creates the same color or texture pattern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7232CA-5EB9-4B31-F56C-B18E546B41E8}"/>
              </a:ext>
            </a:extLst>
          </p:cNvPr>
          <p:cNvSpPr txBox="1"/>
          <p:nvPr/>
        </p:nvSpPr>
        <p:spPr>
          <a:xfrm>
            <a:off x="522513" y="4718412"/>
            <a:ext cx="448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only contain different views (angles)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4771CA-F8DF-B62C-49CE-7808EA49E186}"/>
              </a:ext>
            </a:extLst>
          </p:cNvPr>
          <p:cNvSpPr txBox="1"/>
          <p:nvPr/>
        </p:nvSpPr>
        <p:spPr>
          <a:xfrm>
            <a:off x="8652564" y="4276626"/>
            <a:ext cx="3022561" cy="28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Comparing samples within a mini-batch</a:t>
            </a:r>
            <a:endParaRPr lang="ko-KR" altLang="en-US" sz="1200" dirty="0"/>
          </a:p>
        </p:txBody>
      </p:sp>
      <p:pic>
        <p:nvPicPr>
          <p:cNvPr id="40" name="그래픽 39" descr="엄지손가락 내리기 윤곽선">
            <a:extLst>
              <a:ext uri="{FF2B5EF4-FFF2-40B4-BE49-F238E27FC236}">
                <a16:creationId xmlns:a16="http://schemas.microsoft.com/office/drawing/2014/main" id="{D87494F2-EEA6-7757-2A94-1314A8C03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5556" y="2939772"/>
            <a:ext cx="631265" cy="631265"/>
          </a:xfrm>
          <a:prstGeom prst="rect">
            <a:avLst/>
          </a:prstGeom>
        </p:spPr>
      </p:pic>
      <p:pic>
        <p:nvPicPr>
          <p:cNvPr id="41" name="그래픽 40" descr="엄지손가락 내리기 윤곽선">
            <a:extLst>
              <a:ext uri="{FF2B5EF4-FFF2-40B4-BE49-F238E27FC236}">
                <a16:creationId xmlns:a16="http://schemas.microsoft.com/office/drawing/2014/main" id="{C40B0EC8-54C7-2B47-8552-C33D4EC07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5465737" y="2362910"/>
            <a:ext cx="631265" cy="6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F584D-5B88-E661-65D8-B363E389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64C1FF-4AFA-FC57-D2D5-0957ADE8A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Code Implementation - GAN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78C27-9C58-9C9C-1087-B549627717D7}"/>
              </a:ext>
            </a:extLst>
          </p:cNvPr>
          <p:cNvSpPr txBox="1"/>
          <p:nvPr/>
        </p:nvSpPr>
        <p:spPr>
          <a:xfrm>
            <a:off x="502795" y="1311430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image size = 28*28</a:t>
            </a:r>
          </a:p>
          <a:p>
            <a:r>
              <a:rPr lang="en-US" altLang="ko-KR"/>
              <a:t>num_epoch = 200</a:t>
            </a:r>
          </a:p>
          <a:p>
            <a:r>
              <a:rPr lang="en-US" altLang="ko-KR"/>
              <a:t>lr : 0.0002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DBE63-79BE-D862-1381-92B2481A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24" y="1311430"/>
            <a:ext cx="6420151" cy="1001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6287A2-26E7-FF72-44D8-F92A3061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" y="2649534"/>
            <a:ext cx="6030606" cy="3791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1247FD-3EFE-587C-225E-3853B4A9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947" y="2649533"/>
            <a:ext cx="5893125" cy="3815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23E156-2EE0-2CA7-F4D0-C0FFB711040D}"/>
              </a:ext>
            </a:extLst>
          </p:cNvPr>
          <p:cNvSpPr txBox="1"/>
          <p:nvPr/>
        </p:nvSpPr>
        <p:spPr>
          <a:xfrm>
            <a:off x="407369" y="858523"/>
            <a:ext cx="834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Setting - GAN, DCGAN use common hyperparameter, loss function, optimizer</a:t>
            </a:r>
          </a:p>
        </p:txBody>
      </p:sp>
    </p:spTree>
    <p:extLst>
      <p:ext uri="{BB962C8B-B14F-4D97-AF65-F5344CB8AC3E}">
        <p14:creationId xmlns:p14="http://schemas.microsoft.com/office/powerpoint/2010/main" val="14780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F5A74-426D-0B07-96C0-C2D7F24C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2BF382-F2BC-2DE5-00BF-242EBD4F9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Code Implementation - DCGAN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A25D71-DC23-FFF1-AEE9-985AC45C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9" y="1768995"/>
            <a:ext cx="5856271" cy="50890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CD2E7F-FEB3-2CDC-30AE-442D7763B332}"/>
              </a:ext>
            </a:extLst>
          </p:cNvPr>
          <p:cNvSpPr txBox="1"/>
          <p:nvPr/>
        </p:nvSpPr>
        <p:spPr>
          <a:xfrm>
            <a:off x="11299228" y="618308"/>
            <a:ext cx="27446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/>
              <a:t>1</a:t>
            </a:r>
            <a:endParaRPr lang="ko-KR" altLang="en-US" sz="10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CDA681-480D-44FD-17F3-021736F2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74" y="1790965"/>
            <a:ext cx="5368397" cy="5073204"/>
          </a:xfrm>
          <a:prstGeom prst="rect">
            <a:avLst/>
          </a:prstGeom>
        </p:spPr>
      </p:pic>
      <p:pic>
        <p:nvPicPr>
          <p:cNvPr id="15" name="Picture 2" descr="dcgan_generator">
            <a:extLst>
              <a:ext uri="{FF2B5EF4-FFF2-40B4-BE49-F238E27FC236}">
                <a16:creationId xmlns:a16="http://schemas.microsoft.com/office/drawing/2014/main" id="{2B352791-3F06-10B8-9E8E-BBFCB0A2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30" y="618308"/>
            <a:ext cx="4378090" cy="1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E20513-D916-CE9F-FE2E-AA97317DC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70" y="548680"/>
            <a:ext cx="5639587" cy="11812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84C844-77B9-889A-722C-A3AEE81E9C06}"/>
              </a:ext>
            </a:extLst>
          </p:cNvPr>
          <p:cNvSpPr txBox="1"/>
          <p:nvPr/>
        </p:nvSpPr>
        <p:spPr>
          <a:xfrm>
            <a:off x="8203474" y="1223873"/>
            <a:ext cx="62869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224(28*8)</a:t>
            </a:r>
            <a:endParaRPr lang="ko-KR" altLang="en-US" sz="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05ED6-6A19-4CC9-7487-B86B99FE6535}"/>
              </a:ext>
            </a:extLst>
          </p:cNvPr>
          <p:cNvSpPr txBox="1"/>
          <p:nvPr/>
        </p:nvSpPr>
        <p:spPr>
          <a:xfrm>
            <a:off x="9091581" y="1139312"/>
            <a:ext cx="35298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112</a:t>
            </a:r>
            <a:endParaRPr lang="ko-KR" alt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BB7CC-609D-07B9-2D21-04925A2EF518}"/>
              </a:ext>
            </a:extLst>
          </p:cNvPr>
          <p:cNvSpPr txBox="1"/>
          <p:nvPr/>
        </p:nvSpPr>
        <p:spPr>
          <a:xfrm>
            <a:off x="9910534" y="943393"/>
            <a:ext cx="29687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56</a:t>
            </a:r>
            <a:endParaRPr lang="ko-KR" altLang="en-US" sz="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B5198-F3A1-97B5-74D3-D566562ED542}"/>
              </a:ext>
            </a:extLst>
          </p:cNvPr>
          <p:cNvSpPr txBox="1"/>
          <p:nvPr/>
        </p:nvSpPr>
        <p:spPr>
          <a:xfrm>
            <a:off x="10647603" y="881471"/>
            <a:ext cx="29687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28</a:t>
            </a:r>
            <a:endParaRPr lang="ko-KR" altLang="en-US" sz="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4F32FC-6E4B-F005-5F62-45A7A9044EBB}"/>
              </a:ext>
            </a:extLst>
          </p:cNvPr>
          <p:cNvSpPr txBox="1"/>
          <p:nvPr/>
        </p:nvSpPr>
        <p:spPr>
          <a:xfrm>
            <a:off x="11216692" y="618308"/>
            <a:ext cx="2407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1</a:t>
            </a:r>
            <a:endParaRPr lang="ko-KR" altLang="en-US" sz="8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595D108-1D96-1A80-E5D1-CC4B774CC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850" y="540906"/>
            <a:ext cx="2657324" cy="7295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68324F-5BA8-607C-731C-D18A2B9F3C07}"/>
              </a:ext>
            </a:extLst>
          </p:cNvPr>
          <p:cNvSpPr txBox="1"/>
          <p:nvPr/>
        </p:nvSpPr>
        <p:spPr>
          <a:xfrm>
            <a:off x="11364347" y="2044881"/>
            <a:ext cx="29687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28</a:t>
            </a:r>
            <a:endParaRPr lang="ko-KR" altLang="en-US" sz="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96F216-A2A2-5055-884C-55E5D277F884}"/>
              </a:ext>
            </a:extLst>
          </p:cNvPr>
          <p:cNvSpPr txBox="1"/>
          <p:nvPr/>
        </p:nvSpPr>
        <p:spPr>
          <a:xfrm>
            <a:off x="11139584" y="1179238"/>
            <a:ext cx="29687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/>
              <a:t>28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16791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F999DB-63EC-FBA6-04F7-2C8E030D8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Generating Fake NMIST Image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AB967-2D41-70DF-CE65-B8EC331D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23" y="1006539"/>
            <a:ext cx="1771530" cy="28695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0E3FCA-822F-F443-B84F-65525432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20" y="3917897"/>
            <a:ext cx="2556470" cy="2556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EB584-453F-8387-E31C-570D69DFBA6C}"/>
              </a:ext>
            </a:extLst>
          </p:cNvPr>
          <p:cNvSpPr txBox="1"/>
          <p:nvPr/>
        </p:nvSpPr>
        <p:spPr>
          <a:xfrm>
            <a:off x="9724696" y="59020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200 epochs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D86D1-8E77-FB7C-DB53-2216EDCC6D91}"/>
              </a:ext>
            </a:extLst>
          </p:cNvPr>
          <p:cNvSpPr txBox="1"/>
          <p:nvPr/>
        </p:nvSpPr>
        <p:spPr>
          <a:xfrm>
            <a:off x="266316" y="215817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GAN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87CEC-160D-E2E6-7720-386CDEA82924}"/>
              </a:ext>
            </a:extLst>
          </p:cNvPr>
          <p:cNvSpPr txBox="1"/>
          <p:nvPr/>
        </p:nvSpPr>
        <p:spPr>
          <a:xfrm>
            <a:off x="69776" y="4712199"/>
            <a:ext cx="9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DCGAN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5B302-FE30-F47B-15E6-B55D133631BA}"/>
              </a:ext>
            </a:extLst>
          </p:cNvPr>
          <p:cNvSpPr txBox="1"/>
          <p:nvPr/>
        </p:nvSpPr>
        <p:spPr>
          <a:xfrm>
            <a:off x="1695294" y="5622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 epochs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656085-647E-7969-403C-256C6B59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82" y="3927831"/>
            <a:ext cx="2546536" cy="2546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795ACC-9831-5FB8-7E5C-50B4270C5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604" y="3917897"/>
            <a:ext cx="2556470" cy="25564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792CAB-2E8B-1465-546A-2E4A75B4E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288" y="3927831"/>
            <a:ext cx="2556470" cy="2556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A30087-3F9C-F201-B94C-1CB48EB47268}"/>
              </a:ext>
            </a:extLst>
          </p:cNvPr>
          <p:cNvSpPr txBox="1"/>
          <p:nvPr/>
        </p:nvSpPr>
        <p:spPr>
          <a:xfrm>
            <a:off x="4344520" y="60038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 epochs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C88AE8-4EAB-FB96-C5E8-EF40DC5E2BE9}"/>
              </a:ext>
            </a:extLst>
          </p:cNvPr>
          <p:cNvSpPr txBox="1"/>
          <p:nvPr/>
        </p:nvSpPr>
        <p:spPr>
          <a:xfrm>
            <a:off x="7024380" y="59020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 epochs</a:t>
            </a: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5FCE48-D6B1-9D5D-324D-27EB689E3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897" y="1006540"/>
            <a:ext cx="1771529" cy="28695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CB1205-9AED-C8E3-2028-DB8EA0747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918" y="1006539"/>
            <a:ext cx="1771530" cy="28695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ED813C-7EEC-B6DD-F8C1-D9B55D8D4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2266" y="1006541"/>
            <a:ext cx="1739701" cy="28180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9E1CF86-093E-7213-6536-DECB3E94C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1514" y="81187"/>
            <a:ext cx="2008718" cy="5146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AD26A7-2F27-1DB5-6327-0CA04141C0BA}"/>
              </a:ext>
            </a:extLst>
          </p:cNvPr>
          <p:cNvSpPr txBox="1"/>
          <p:nvPr/>
        </p:nvSpPr>
        <p:spPr>
          <a:xfrm>
            <a:off x="10970232" y="159035"/>
            <a:ext cx="1229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VAE 10 epochs</a:t>
            </a: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06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999331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A taxonomy of deep generative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How do GANs work?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GANs can simulate many cost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DCGAN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Tips and Tricks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Can one balance G and 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Research Frontiers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ea typeface="맑은 고딕"/>
              </a:rPr>
              <a:t>Code Implementation (GAN/DCGAN)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D58640-A1B2-8251-5DEE-99C7C8E11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taxonomy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deep</a:t>
            </a:r>
            <a:r>
              <a:rPr lang="ko-KR" altLang="en-US"/>
              <a:t> </a:t>
            </a:r>
            <a:r>
              <a:rPr lang="en-US" altLang="ko-KR"/>
              <a:t>generative</a:t>
            </a:r>
            <a:r>
              <a:rPr lang="ko-KR" altLang="en-US"/>
              <a:t> </a:t>
            </a:r>
            <a:r>
              <a:rPr lang="en-US" altLang="ko-KR"/>
              <a:t>models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5BD06B-1CBD-E615-4C18-7113E577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02" y="896200"/>
            <a:ext cx="7577927" cy="4957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4C604-9B0B-B9BF-139A-CCFCF54E0C62}"/>
              </a:ext>
            </a:extLst>
          </p:cNvPr>
          <p:cNvSpPr txBox="1"/>
          <p:nvPr/>
        </p:nvSpPr>
        <p:spPr>
          <a:xfrm>
            <a:off x="407369" y="744701"/>
            <a:ext cx="9310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|</a:t>
            </a:r>
            <a:r>
              <a:rPr lang="en-US" altLang="ko-KR" sz="2000"/>
              <a:t> Classify generative models from the perspective of maximum likelihood.</a:t>
            </a:r>
            <a:endParaRPr lang="ko-KR" altLang="en-US" sz="2000"/>
          </a:p>
        </p:txBody>
      </p:sp>
      <p:pic>
        <p:nvPicPr>
          <p:cNvPr id="2056" name="Picture 8" descr="equation">
            <a:extLst>
              <a:ext uri="{FF2B5EF4-FFF2-40B4-BE49-F238E27FC236}">
                <a16:creationId xmlns:a16="http://schemas.microsoft.com/office/drawing/2014/main" id="{4F1FC54F-F445-631F-649D-EC43E40C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68" y="2583152"/>
            <a:ext cx="1264957" cy="2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0A99B6-9960-6885-5074-FC600BBE7A13}"/>
              </a:ext>
            </a:extLst>
          </p:cNvPr>
          <p:cNvSpPr txBox="1"/>
          <p:nvPr/>
        </p:nvSpPr>
        <p:spPr>
          <a:xfrm>
            <a:off x="0" y="2343931"/>
            <a:ext cx="5381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Explicit density</a:t>
            </a:r>
          </a:p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Goal: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 To maximize likelihood 'immediately.'</a:t>
            </a:r>
          </a:p>
          <a:p>
            <a:pPr algn="l"/>
            <a:r>
              <a:rPr lang="en-US" altLang="ko-KR" b="1" i="0">
                <a:solidFill>
                  <a:srgbClr val="262626"/>
                </a:solidFill>
                <a:effectLst/>
                <a:latin typeface="-apple-system"/>
              </a:rPr>
              <a:t>Issue:</a:t>
            </a:r>
            <a:r>
              <a:rPr lang="en-US" altLang="ko-KR" b="0" i="0">
                <a:solidFill>
                  <a:srgbClr val="262626"/>
                </a:solidFill>
                <a:effectLst/>
                <a:latin typeface="-apple-system"/>
              </a:rPr>
              <a:t> The model needs to capture the complexity of the data while maintaining computational tractability.</a:t>
            </a:r>
          </a:p>
        </p:txBody>
      </p:sp>
      <p:pic>
        <p:nvPicPr>
          <p:cNvPr id="2058" name="Picture 10" descr="equation">
            <a:extLst>
              <a:ext uri="{FF2B5EF4-FFF2-40B4-BE49-F238E27FC236}">
                <a16:creationId xmlns:a16="http://schemas.microsoft.com/office/drawing/2014/main" id="{384C3CF7-5C52-459A-57A7-BA28EFFA4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68" y="6282576"/>
            <a:ext cx="2454643" cy="23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27780A-32C0-3868-92D0-C7492AB3E02F}"/>
              </a:ext>
            </a:extLst>
          </p:cNvPr>
          <p:cNvSpPr txBox="1"/>
          <p:nvPr/>
        </p:nvSpPr>
        <p:spPr>
          <a:xfrm>
            <a:off x="5752455" y="5913244"/>
            <a:ext cx="232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>
                <a:solidFill>
                  <a:srgbClr val="262626"/>
                </a:solidFill>
                <a:latin typeface="-apple-system"/>
              </a:rPr>
              <a:t>define</a:t>
            </a:r>
            <a:r>
              <a:rPr lang="ko-KR" altLang="en-US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ko-KR">
                <a:solidFill>
                  <a:srgbClr val="262626"/>
                </a:solidFill>
                <a:latin typeface="-apple-system"/>
              </a:rPr>
              <a:t>lower</a:t>
            </a:r>
            <a:r>
              <a:rPr lang="ko-KR" altLang="en-US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ko-KR">
                <a:solidFill>
                  <a:srgbClr val="262626"/>
                </a:solidFill>
                <a:latin typeface="-apple-system"/>
              </a:rPr>
              <a:t>bound</a:t>
            </a:r>
            <a:endParaRPr lang="en-US" altLang="ko-KR" i="0">
              <a:solidFill>
                <a:srgbClr val="262626"/>
              </a:solidFill>
              <a:effectLst/>
              <a:latin typeface="-apple-syste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4B070-CEA4-CD92-0EE3-E5B49C10F525}"/>
              </a:ext>
            </a:extLst>
          </p:cNvPr>
          <p:cNvSpPr txBox="1"/>
          <p:nvPr/>
        </p:nvSpPr>
        <p:spPr>
          <a:xfrm>
            <a:off x="8257434" y="5768653"/>
            <a:ext cx="3109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95959"/>
                </a:solidFill>
                <a:effectLst/>
                <a:latin typeface="-apple-system"/>
              </a:rPr>
              <a:t>Repeatedly sample.</a:t>
            </a:r>
          </a:p>
          <a:p>
            <a:r>
              <a:rPr lang="en-US" altLang="ko-KR">
                <a:solidFill>
                  <a:srgbClr val="595959"/>
                </a:solidFill>
                <a:latin typeface="-apple-system"/>
              </a:rPr>
              <a:t>But,</a:t>
            </a:r>
            <a:r>
              <a:rPr lang="ko-KR" altLang="en-US">
                <a:solidFill>
                  <a:srgbClr val="595959"/>
                </a:solidFill>
                <a:latin typeface="-apple-system"/>
              </a:rPr>
              <a:t> </a:t>
            </a:r>
            <a:r>
              <a:rPr lang="en-US" altLang="ko-KR">
                <a:solidFill>
                  <a:srgbClr val="595959"/>
                </a:solidFill>
                <a:latin typeface="-apple-system"/>
              </a:rPr>
              <a:t>High</a:t>
            </a:r>
            <a:r>
              <a:rPr lang="ko-KR" altLang="en-US">
                <a:solidFill>
                  <a:srgbClr val="595959"/>
                </a:solidFill>
                <a:latin typeface="-apple-system"/>
              </a:rPr>
              <a:t> </a:t>
            </a:r>
            <a:r>
              <a:rPr lang="en-US" altLang="ko-KR">
                <a:solidFill>
                  <a:srgbClr val="595959"/>
                </a:solidFill>
                <a:latin typeface="-apple-system"/>
              </a:rPr>
              <a:t>computation</a:t>
            </a:r>
            <a:r>
              <a:rPr lang="ko-KR" altLang="en-US">
                <a:solidFill>
                  <a:srgbClr val="595959"/>
                </a:solidFill>
                <a:latin typeface="-apple-system"/>
              </a:rPr>
              <a:t> </a:t>
            </a:r>
            <a:r>
              <a:rPr lang="en-US" altLang="ko-KR">
                <a:solidFill>
                  <a:srgbClr val="595959"/>
                </a:solidFill>
                <a:latin typeface="-apple-system"/>
              </a:rPr>
              <a:t>cost</a:t>
            </a:r>
            <a:endParaRPr lang="ko-KR" altLang="en-US"/>
          </a:p>
        </p:txBody>
      </p:sp>
      <p:pic>
        <p:nvPicPr>
          <p:cNvPr id="2060" name="Picture 12" descr="equation">
            <a:extLst>
              <a:ext uri="{FF2B5EF4-FFF2-40B4-BE49-F238E27FC236}">
                <a16:creationId xmlns:a16="http://schemas.microsoft.com/office/drawing/2014/main" id="{48613C6E-81D0-2DF4-1293-2327299A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66" y="6414984"/>
            <a:ext cx="1268386" cy="27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DFFB2D-0886-B985-0D7F-362948B33216}"/>
              </a:ext>
            </a:extLst>
          </p:cNvPr>
          <p:cNvCxnSpPr>
            <a:endCxn id="17" idx="0"/>
          </p:cNvCxnSpPr>
          <p:nvPr/>
        </p:nvCxnSpPr>
        <p:spPr>
          <a:xfrm flipH="1">
            <a:off x="6912751" y="5433646"/>
            <a:ext cx="121095" cy="479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96CDE6-283A-6DDE-2E81-B313E99385C4}"/>
              </a:ext>
            </a:extLst>
          </p:cNvPr>
          <p:cNvCxnSpPr>
            <a:cxnSpLocks/>
          </p:cNvCxnSpPr>
          <p:nvPr/>
        </p:nvCxnSpPr>
        <p:spPr>
          <a:xfrm>
            <a:off x="9083759" y="5433646"/>
            <a:ext cx="149583" cy="335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equation">
            <a:extLst>
              <a:ext uri="{FF2B5EF4-FFF2-40B4-BE49-F238E27FC236}">
                <a16:creationId xmlns:a16="http://schemas.microsoft.com/office/drawing/2014/main" id="{7AD9D6F9-9822-72D8-AF49-314BCD2D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7" y="4184749"/>
            <a:ext cx="2934798" cy="52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49CB4C-C42B-2176-BA42-8E8F283547AA}"/>
              </a:ext>
            </a:extLst>
          </p:cNvPr>
          <p:cNvSpPr txBox="1"/>
          <p:nvPr/>
        </p:nvSpPr>
        <p:spPr>
          <a:xfrm>
            <a:off x="35763" y="3861583"/>
            <a:ext cx="4122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ex. explicit density function of FVBN</a:t>
            </a:r>
            <a:endParaRPr lang="ko-KR" altLang="en-U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BEDF67-7329-BDA3-E896-3A282CDF5E8F}"/>
              </a:ext>
            </a:extLst>
          </p:cNvPr>
          <p:cNvSpPr txBox="1"/>
          <p:nvPr/>
        </p:nvSpPr>
        <p:spPr>
          <a:xfrm>
            <a:off x="9518036" y="548680"/>
            <a:ext cx="26635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595959"/>
                </a:solidFill>
                <a:effectLst/>
                <a:latin typeface="-apple-system"/>
              </a:rPr>
              <a:t>Find Nash Equilibrium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595959"/>
                </a:solidFill>
                <a:latin typeface="-apple-system"/>
              </a:rPr>
              <a:t>make parallel sample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595959"/>
                </a:solidFill>
                <a:latin typeface="-apple-system"/>
              </a:rPr>
              <a:t>few restrictions of G function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595959"/>
                </a:solidFill>
                <a:latin typeface="-apple-system"/>
              </a:rPr>
              <a:t>no Markov chain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595959"/>
                </a:solidFill>
                <a:latin typeface="-apple-system"/>
              </a:rPr>
              <a:t>No variational bound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rgbClr val="595959"/>
                </a:solidFill>
                <a:latin typeface="-apple-system"/>
              </a:rPr>
              <a:t>better sample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32392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E493-4B74-8B8F-31E5-20A88F60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7D6466-15E6-C5F5-9201-B94DEE2F7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How do GANs work?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13402-261A-2485-803B-ECA937235574}"/>
              </a:ext>
            </a:extLst>
          </p:cNvPr>
          <p:cNvSpPr txBox="1"/>
          <p:nvPr/>
        </p:nvSpPr>
        <p:spPr>
          <a:xfrm>
            <a:off x="2492287" y="5634764"/>
            <a:ext cx="75394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 Nash equilibrium of this game: a tuple</a:t>
            </a:r>
          </a:p>
          <a:p>
            <a:r>
              <a:rPr lang="en-US" altLang="ko-KR" dirty="0"/>
              <a:t>Local minimum of J(D) with respect to θ(D)</a:t>
            </a:r>
          </a:p>
          <a:p>
            <a:r>
              <a:rPr lang="en-US" altLang="ko-KR" dirty="0"/>
              <a:t>Local minimum of J(G) with respect to θ(G)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07BC66-6358-5103-7E4C-57DD3C8D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8" y="1360470"/>
            <a:ext cx="5826003" cy="4137060"/>
          </a:xfrm>
          <a:prstGeom prst="rect">
            <a:avLst/>
          </a:prstGeom>
        </p:spPr>
      </p:pic>
      <p:pic>
        <p:nvPicPr>
          <p:cNvPr id="7172" name="Picture 4" descr="equation">
            <a:extLst>
              <a:ext uri="{FF2B5EF4-FFF2-40B4-BE49-F238E27FC236}">
                <a16:creationId xmlns:a16="http://schemas.microsoft.com/office/drawing/2014/main" id="{D12F3A93-8BE0-0615-F92C-EC73B39B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6" y="5652022"/>
            <a:ext cx="13716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quation">
            <a:extLst>
              <a:ext uri="{FF2B5EF4-FFF2-40B4-BE49-F238E27FC236}">
                <a16:creationId xmlns:a16="http://schemas.microsoft.com/office/drawing/2014/main" id="{172C7315-D698-4001-2121-795D4E35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64" y="814166"/>
            <a:ext cx="8509124" cy="3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11CCA-6E6B-8230-6398-371E168C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A155B3DB-201B-CA12-63F5-1150E7DFD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" y="2385644"/>
            <a:ext cx="6794939" cy="3755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02A9CB-F5DB-9AEE-82B7-B86C48921D2F}"/>
              </a:ext>
            </a:extLst>
          </p:cNvPr>
          <p:cNvSpPr txBox="1"/>
          <p:nvPr/>
        </p:nvSpPr>
        <p:spPr>
          <a:xfrm>
            <a:off x="6221682" y="3880444"/>
            <a:ext cx="58017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By training the discriminator, it is possible to estimate the ratio for all points x using the equation below.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As a result, supervised learning is performed to estimate this ratio.</a:t>
            </a:r>
          </a:p>
          <a:p>
            <a:r>
              <a:rPr lang="en-US" altLang="ko-KR"/>
              <a:t>GAN framework = GANs 'adversarial'.</a:t>
            </a: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A050B4-5F1E-570F-3592-4D7CF2301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GANs can simulate many cost functions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C1FFE-C381-E95F-FB77-F8BC69AFC3F6}"/>
              </a:ext>
            </a:extLst>
          </p:cNvPr>
          <p:cNvSpPr txBox="1"/>
          <p:nvPr/>
        </p:nvSpPr>
        <p:spPr>
          <a:xfrm>
            <a:off x="407369" y="750785"/>
            <a:ext cx="276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| Discriminator’s cost</a:t>
            </a:r>
            <a:endParaRPr lang="ko-KR" altLang="en-US" sz="2000" b="1"/>
          </a:p>
        </p:txBody>
      </p:sp>
      <p:pic>
        <p:nvPicPr>
          <p:cNvPr id="5122" name="Picture 2" descr="equation">
            <a:extLst>
              <a:ext uri="{FF2B5EF4-FFF2-40B4-BE49-F238E27FC236}">
                <a16:creationId xmlns:a16="http://schemas.microsoft.com/office/drawing/2014/main" id="{219B4967-C71E-F466-4B8D-01B29C8B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1" y="1227157"/>
            <a:ext cx="6311778" cy="4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29A7857-894F-4340-AAF7-5C26847E538E}"/>
              </a:ext>
            </a:extLst>
          </p:cNvPr>
          <p:cNvCxnSpPr>
            <a:cxnSpLocks/>
          </p:cNvCxnSpPr>
          <p:nvPr/>
        </p:nvCxnSpPr>
        <p:spPr>
          <a:xfrm>
            <a:off x="861646" y="1707167"/>
            <a:ext cx="1283677" cy="6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equation">
            <a:extLst>
              <a:ext uri="{FF2B5EF4-FFF2-40B4-BE49-F238E27FC236}">
                <a16:creationId xmlns:a16="http://schemas.microsoft.com/office/drawing/2014/main" id="{4E749853-A5D1-87DA-5EF3-DF03D6AF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74" y="4546251"/>
            <a:ext cx="12001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quation">
            <a:extLst>
              <a:ext uri="{FF2B5EF4-FFF2-40B4-BE49-F238E27FC236}">
                <a16:creationId xmlns:a16="http://schemas.microsoft.com/office/drawing/2014/main" id="{0B733820-0319-BBF5-BD6B-89EA62F6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39" y="693344"/>
            <a:ext cx="6489088" cy="2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49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BDAF9-4EA6-AE44-566F-9691E4CB2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E3A09B-4CAB-7501-344F-E18D3C8CB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GANs can simulate many cost functions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EA83D-91C1-B594-506E-85F30A4CD81A}"/>
              </a:ext>
            </a:extLst>
          </p:cNvPr>
          <p:cNvSpPr txBox="1"/>
          <p:nvPr/>
        </p:nvSpPr>
        <p:spPr>
          <a:xfrm>
            <a:off x="407369" y="750785"/>
            <a:ext cx="2349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| Generator’s cost</a:t>
            </a:r>
            <a:endParaRPr lang="ko-KR" alt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A82A7-E5BD-8CA2-0B48-74D40EA1D71C}"/>
              </a:ext>
            </a:extLst>
          </p:cNvPr>
          <p:cNvSpPr txBox="1"/>
          <p:nvPr/>
        </p:nvSpPr>
        <p:spPr>
          <a:xfrm>
            <a:off x="407369" y="1150895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1. Minimax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B08F2-54CF-7A94-3B95-F9EFBD0DD383}"/>
              </a:ext>
            </a:extLst>
          </p:cNvPr>
          <p:cNvSpPr txBox="1"/>
          <p:nvPr/>
        </p:nvSpPr>
        <p:spPr>
          <a:xfrm>
            <a:off x="407369" y="1751060"/>
            <a:ext cx="21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- Zero-sum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7FF7E-BFA2-7109-45D2-5E7E7DD45A8B}"/>
              </a:ext>
            </a:extLst>
          </p:cNvPr>
          <p:cNvSpPr txBox="1"/>
          <p:nvPr/>
        </p:nvSpPr>
        <p:spPr>
          <a:xfrm>
            <a:off x="407369" y="2887509"/>
            <a:ext cx="278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- Discriminator’s payoff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3C190-5462-B6AA-3030-85A143771814}"/>
              </a:ext>
            </a:extLst>
          </p:cNvPr>
          <p:cNvSpPr txBox="1"/>
          <p:nvPr/>
        </p:nvSpPr>
        <p:spPr>
          <a:xfrm>
            <a:off x="407369" y="4857006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- Minimax game</a:t>
            </a:r>
          </a:p>
        </p:txBody>
      </p:sp>
      <p:pic>
        <p:nvPicPr>
          <p:cNvPr id="6148" name="Picture 4" descr="equation">
            <a:extLst>
              <a:ext uri="{FF2B5EF4-FFF2-40B4-BE49-F238E27FC236}">
                <a16:creationId xmlns:a16="http://schemas.microsoft.com/office/drawing/2014/main" id="{CAF4903E-444B-6E36-C2DD-6ED56C53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1" y="2179325"/>
            <a:ext cx="1402579" cy="2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quation">
            <a:extLst>
              <a:ext uri="{FF2B5EF4-FFF2-40B4-BE49-F238E27FC236}">
                <a16:creationId xmlns:a16="http://schemas.microsoft.com/office/drawing/2014/main" id="{1DC63F9B-675B-106C-FF70-E6E0D935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1" y="3908911"/>
            <a:ext cx="3155179" cy="27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2A10ED-37B1-3CD0-A1CF-4B1DBBFB5145}"/>
              </a:ext>
            </a:extLst>
          </p:cNvPr>
          <p:cNvSpPr txBox="1"/>
          <p:nvPr/>
        </p:nvSpPr>
        <p:spPr>
          <a:xfrm>
            <a:off x="453755" y="3195285"/>
            <a:ext cx="7440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The generator's cost function is directly linked to the discriminator, allowing the entire game to be summarized as the discriminator's payoff function (=cost function)</a:t>
            </a:r>
            <a:endParaRPr lang="ko-KR" altLang="en-US" sz="1400" dirty="0"/>
          </a:p>
        </p:txBody>
      </p:sp>
      <p:pic>
        <p:nvPicPr>
          <p:cNvPr id="6152" name="Picture 8" descr="equation">
            <a:extLst>
              <a:ext uri="{FF2B5EF4-FFF2-40B4-BE49-F238E27FC236}">
                <a16:creationId xmlns:a16="http://schemas.microsoft.com/office/drawing/2014/main" id="{2DF94E88-F88B-972B-B377-09EDBEA8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1" y="5755613"/>
            <a:ext cx="3155179" cy="42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FC742B-4060-5A81-CE66-F5846F2E9364}"/>
              </a:ext>
            </a:extLst>
          </p:cNvPr>
          <p:cNvSpPr txBox="1"/>
          <p:nvPr/>
        </p:nvSpPr>
        <p:spPr>
          <a:xfrm>
            <a:off x="453755" y="5216818"/>
            <a:ext cx="7440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 minimax game that maximizes in the inner loop and minimizes in the outer loop</a:t>
            </a:r>
            <a:endParaRPr lang="ko-KR" altLang="en-US" sz="1400" dirty="0"/>
          </a:p>
        </p:txBody>
      </p:sp>
      <p:pic>
        <p:nvPicPr>
          <p:cNvPr id="6" name="Picture 6" descr="equation">
            <a:extLst>
              <a:ext uri="{FF2B5EF4-FFF2-40B4-BE49-F238E27FC236}">
                <a16:creationId xmlns:a16="http://schemas.microsoft.com/office/drawing/2014/main" id="{BF69A68B-3D24-4049-FA9F-5DCF9DC2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39" y="693344"/>
            <a:ext cx="6489088" cy="2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68CB0-D2AB-E29F-D530-70C632ED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8858FD-6DAD-C0F7-F25E-DFAED3E21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GANs can simulate many cost functions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2F970-2226-A729-602D-1EC37F1E4D38}"/>
              </a:ext>
            </a:extLst>
          </p:cNvPr>
          <p:cNvSpPr txBox="1"/>
          <p:nvPr/>
        </p:nvSpPr>
        <p:spPr>
          <a:xfrm>
            <a:off x="407369" y="750785"/>
            <a:ext cx="2349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| Generator’s cost</a:t>
            </a:r>
            <a:endParaRPr lang="ko-KR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D2CF5-EB93-BCA3-5B95-682D8BA2B115}"/>
              </a:ext>
            </a:extLst>
          </p:cNvPr>
          <p:cNvSpPr txBox="1"/>
          <p:nvPr/>
        </p:nvSpPr>
        <p:spPr>
          <a:xfrm>
            <a:off x="407369" y="1150895"/>
            <a:ext cx="347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Non-saturating heuristic</a:t>
            </a:r>
          </a:p>
        </p:txBody>
      </p:sp>
      <p:pic>
        <p:nvPicPr>
          <p:cNvPr id="9218" name="Picture 2" descr="equation">
            <a:extLst>
              <a:ext uri="{FF2B5EF4-FFF2-40B4-BE49-F238E27FC236}">
                <a16:creationId xmlns:a16="http://schemas.microsoft.com/office/drawing/2014/main" id="{02FEBCBB-AA34-15D3-02DB-6B58347A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21" y="5793210"/>
            <a:ext cx="3599679" cy="6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equation">
            <a:extLst>
              <a:ext uri="{FF2B5EF4-FFF2-40B4-BE49-F238E27FC236}">
                <a16:creationId xmlns:a16="http://schemas.microsoft.com/office/drawing/2014/main" id="{91EABA2D-763C-1E9B-A55D-883F44B8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39" y="693344"/>
            <a:ext cx="6489088" cy="2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7C64EC-624D-4078-0D14-BF8EC7777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641" y="2422563"/>
            <a:ext cx="4681719" cy="43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04524-8095-766C-8F43-1D6FF4D3542F}"/>
              </a:ext>
            </a:extLst>
          </p:cNvPr>
          <p:cNvSpPr txBox="1"/>
          <p:nvPr/>
        </p:nvSpPr>
        <p:spPr>
          <a:xfrm>
            <a:off x="718393" y="1654657"/>
            <a:ext cx="11066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 generator must make D(G(z)) close to 1, convincing that the generated sample G(z) is real, </a:t>
            </a:r>
          </a:p>
          <a:p>
            <a:r>
              <a:rPr lang="en-US" altLang="ko-KR" dirty="0"/>
              <a:t>== minimizing log(1−D(G(z)))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24FDC-212E-9648-EDE3-FB806DCBD222}"/>
              </a:ext>
            </a:extLst>
          </p:cNvPr>
          <p:cNvSpPr txBox="1"/>
          <p:nvPr/>
        </p:nvSpPr>
        <p:spPr>
          <a:xfrm>
            <a:off x="718393" y="4394588"/>
            <a:ext cx="11066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Adding (-), changing 1-D(G(z)) to D(G(z))</a:t>
            </a:r>
          </a:p>
          <a:p>
            <a:r>
              <a:rPr lang="en-US" altLang="ko-KR" dirty="0"/>
              <a:t>the goal of maximizing D(G(z)) remains the same while also allowing the cost function to be minimized with a negative sign.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BCBB0-604F-1DFA-D833-9A5F497DE70F}"/>
              </a:ext>
            </a:extLst>
          </p:cNvPr>
          <p:cNvSpPr txBox="1"/>
          <p:nvPr/>
        </p:nvSpPr>
        <p:spPr>
          <a:xfrm>
            <a:off x="761879" y="5489663"/>
            <a:ext cx="2804160" cy="37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Transformed function.</a:t>
            </a:r>
            <a:endParaRPr lang="ko-KR" altLang="en-US" b="1" dirty="0"/>
          </a:p>
        </p:txBody>
      </p:sp>
      <p:pic>
        <p:nvPicPr>
          <p:cNvPr id="5124" name="Picture 4" descr="equation">
            <a:extLst>
              <a:ext uri="{FF2B5EF4-FFF2-40B4-BE49-F238E27FC236}">
                <a16:creationId xmlns:a16="http://schemas.microsoft.com/office/drawing/2014/main" id="{7D858226-BBAB-FC3F-20E6-6220C879E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21" y="3646493"/>
            <a:ext cx="170497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11A862-9A9D-4CBE-4284-4C302FBDBE82}"/>
              </a:ext>
            </a:extLst>
          </p:cNvPr>
          <p:cNvSpPr txBox="1"/>
          <p:nvPr/>
        </p:nvSpPr>
        <p:spPr>
          <a:xfrm>
            <a:off x="761879" y="4054887"/>
            <a:ext cx="2804160" cy="37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Solution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FF3D42-B970-7906-2A95-D7DDBE22F720}"/>
              </a:ext>
            </a:extLst>
          </p:cNvPr>
          <p:cNvSpPr txBox="1"/>
          <p:nvPr/>
        </p:nvSpPr>
        <p:spPr>
          <a:xfrm>
            <a:off x="761879" y="3279864"/>
            <a:ext cx="2804160" cy="37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Problem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C0166-843D-2DB4-00B9-35F77BA4A437}"/>
              </a:ext>
            </a:extLst>
          </p:cNvPr>
          <p:cNvSpPr txBox="1"/>
          <p:nvPr/>
        </p:nvSpPr>
        <p:spPr>
          <a:xfrm>
            <a:off x="3286896" y="3586136"/>
            <a:ext cx="359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, gradient saturation 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79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74B1-3F51-0EAD-6865-E273156D6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11B0837-EBA1-4209-2F9C-54F0C9192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GANs can simulate many cost functions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07F1B-45C4-3149-2767-252BD5615959}"/>
              </a:ext>
            </a:extLst>
          </p:cNvPr>
          <p:cNvSpPr txBox="1"/>
          <p:nvPr/>
        </p:nvSpPr>
        <p:spPr>
          <a:xfrm>
            <a:off x="407369" y="750785"/>
            <a:ext cx="2349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| Generator’s cost</a:t>
            </a:r>
            <a:endParaRPr lang="ko-KR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0B578-7A55-9583-32CE-3C79115E4C0D}"/>
              </a:ext>
            </a:extLst>
          </p:cNvPr>
          <p:cNvSpPr txBox="1"/>
          <p:nvPr/>
        </p:nvSpPr>
        <p:spPr>
          <a:xfrm>
            <a:off x="407369" y="1150895"/>
            <a:ext cx="3590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3. Maximum likelihood cost</a:t>
            </a:r>
            <a:endParaRPr lang="ko-KR" altLang="en-US" sz="2000" b="1"/>
          </a:p>
        </p:txBody>
      </p:sp>
      <p:pic>
        <p:nvPicPr>
          <p:cNvPr id="6146" name="Picture 2" descr="equation">
            <a:extLst>
              <a:ext uri="{FF2B5EF4-FFF2-40B4-BE49-F238E27FC236}">
                <a16:creationId xmlns:a16="http://schemas.microsoft.com/office/drawing/2014/main" id="{8F2D6A60-48D6-12AA-892F-10F785D2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6" y="2092260"/>
            <a:ext cx="42195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54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7134C-BC78-BFA5-3475-E2312E214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C1C2667-FAE0-E952-4B07-D5180DE67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GANs can simulate many cost functions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926BC-6997-99A3-25E2-2E61132F1521}"/>
              </a:ext>
            </a:extLst>
          </p:cNvPr>
          <p:cNvSpPr txBox="1"/>
          <p:nvPr/>
        </p:nvSpPr>
        <p:spPr>
          <a:xfrm>
            <a:off x="407369" y="750785"/>
            <a:ext cx="2349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| Generator’s cost</a:t>
            </a:r>
            <a:endParaRPr lang="ko-KR" alt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9BD55-6F55-C754-5A5C-57BDBF3B2660}"/>
              </a:ext>
            </a:extLst>
          </p:cNvPr>
          <p:cNvSpPr txBox="1"/>
          <p:nvPr/>
        </p:nvSpPr>
        <p:spPr>
          <a:xfrm>
            <a:off x="407369" y="1150895"/>
            <a:ext cx="3590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3. Maximum likelihood cost</a:t>
            </a:r>
            <a:endParaRPr lang="ko-KR" altLang="en-US" sz="2000" b="1"/>
          </a:p>
        </p:txBody>
      </p:sp>
      <p:pic>
        <p:nvPicPr>
          <p:cNvPr id="7170" name="Picture 2" descr="equation">
            <a:extLst>
              <a:ext uri="{FF2B5EF4-FFF2-40B4-BE49-F238E27FC236}">
                <a16:creationId xmlns:a16="http://schemas.microsoft.com/office/drawing/2014/main" id="{46920F70-C1ED-CD1B-6C2E-92D06CE19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19" y="741200"/>
            <a:ext cx="211455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6BFAB9AC-CA01-3D13-D096-F502DE26B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2153220"/>
            <a:ext cx="6262275" cy="2214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59E6D-0E25-FC9F-22AA-654404CFF636}"/>
              </a:ext>
            </a:extLst>
          </p:cNvPr>
          <p:cNvSpPr txBox="1"/>
          <p:nvPr/>
        </p:nvSpPr>
        <p:spPr>
          <a:xfrm>
            <a:off x="5956914" y="7412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(32)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517F1-B623-4DA8-A34C-4EE31274F18D}"/>
              </a:ext>
            </a:extLst>
          </p:cNvPr>
          <p:cNvSpPr txBox="1"/>
          <p:nvPr/>
        </p:nvSpPr>
        <p:spPr>
          <a:xfrm>
            <a:off x="4992685" y="399859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(33)</a:t>
            </a:r>
            <a:endParaRPr lang="ko-KR" altLang="en-US" dirty="0"/>
          </a:p>
        </p:txBody>
      </p:sp>
      <p:pic>
        <p:nvPicPr>
          <p:cNvPr id="12" name="Picture 2" descr="equation">
            <a:extLst>
              <a:ext uri="{FF2B5EF4-FFF2-40B4-BE49-F238E27FC236}">
                <a16:creationId xmlns:a16="http://schemas.microsoft.com/office/drawing/2014/main" id="{B4C59ADA-9D55-E9A1-0786-F742EF5C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15" y="665492"/>
            <a:ext cx="3728716" cy="5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547CEDB-297C-E3B8-BEEF-EE6D5CC48D96}"/>
              </a:ext>
            </a:extLst>
          </p:cNvPr>
          <p:cNvCxnSpPr>
            <a:cxnSpLocks/>
          </p:cNvCxnSpPr>
          <p:nvPr/>
        </p:nvCxnSpPr>
        <p:spPr>
          <a:xfrm flipV="1">
            <a:off x="6683433" y="925866"/>
            <a:ext cx="1197032" cy="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3ECBD7-6105-D25D-0D0C-500B0BB08D61}"/>
              </a:ext>
            </a:extLst>
          </p:cNvPr>
          <p:cNvSpPr txBox="1"/>
          <p:nvPr/>
        </p:nvSpPr>
        <p:spPr>
          <a:xfrm>
            <a:off x="6753941" y="59689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Find f(x).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69A13-00DC-E5B4-F033-F55B532AE4EF}"/>
              </a:ext>
            </a:extLst>
          </p:cNvPr>
          <p:cNvSpPr/>
          <p:nvPr/>
        </p:nvSpPr>
        <p:spPr>
          <a:xfrm>
            <a:off x="4626925" y="4183261"/>
            <a:ext cx="83051" cy="781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02240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2017F-0B6A-4A33-80A3-869CB6EB1969}">
  <ds:schemaRefs>
    <ds:schemaRef ds:uri="http://purl.org/dc/terms/"/>
    <ds:schemaRef ds:uri="http://schemas.microsoft.com/office/2006/documentManagement/types"/>
    <ds:schemaRef ds:uri="22581f4f-6acc-462e-a804-5f53744ac23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12000</TotalTime>
  <Words>2538</Words>
  <Application>Microsoft Office PowerPoint</Application>
  <PresentationFormat>와이드스크린</PresentationFormat>
  <Paragraphs>298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-apple-system</vt:lpstr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510</cp:revision>
  <cp:lastPrinted>2015-03-27T06:32:35Z</cp:lastPrinted>
  <dcterms:created xsi:type="dcterms:W3CDTF">2013-03-09T07:47:17Z</dcterms:created>
  <dcterms:modified xsi:type="dcterms:W3CDTF">2025-02-04T06:11:37Z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